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8" r:id="rId1"/>
    <p:sldMasterId id="2147483808" r:id="rId2"/>
  </p:sldMasterIdLst>
  <p:notesMasterIdLst>
    <p:notesMasterId r:id="rId237"/>
  </p:notesMasterIdLst>
  <p:sldIdLst>
    <p:sldId id="49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7" r:id="rId22"/>
    <p:sldId id="276" r:id="rId23"/>
    <p:sldId id="272"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3" r:id="rId128"/>
    <p:sldId id="384" r:id="rId129"/>
    <p:sldId id="385" r:id="rId130"/>
    <p:sldId id="381" r:id="rId131"/>
    <p:sldId id="382"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3" r:id="rId197"/>
    <p:sldId id="450" r:id="rId198"/>
    <p:sldId id="451" r:id="rId199"/>
    <p:sldId id="452"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an KÜÇÜKERDEM" initials="K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9" autoAdjust="0"/>
    <p:restoredTop sz="94660"/>
  </p:normalViewPr>
  <p:slideViewPr>
    <p:cSldViewPr snapToGrid="0">
      <p:cViewPr varScale="1">
        <p:scale>
          <a:sx n="74" d="100"/>
          <a:sy n="74" d="100"/>
        </p:scale>
        <p:origin x="-64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commentAuthors" Target="commentAuthor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presProps" Target="pres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viewProps" Target="viewProp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tableStyles" Target="tableStyle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0DBF9-9D67-4583-99E1-26995DB6575E}" type="datetimeFigureOut">
              <a:rPr lang="en-US" smtClean="0"/>
              <a:t>4/24/2016</a:t>
            </a:fld>
            <a:endParaRPr lang="en-US"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4A764-BFF4-4A74-BD7A-49DC938A45D8}" type="slidenum">
              <a:rPr lang="en-US" smtClean="0"/>
              <a:t>‹#›</a:t>
            </a:fld>
            <a:endParaRPr lang="en-US" dirty="0"/>
          </a:p>
        </p:txBody>
      </p:sp>
    </p:spTree>
    <p:extLst>
      <p:ext uri="{BB962C8B-B14F-4D97-AF65-F5344CB8AC3E}">
        <p14:creationId xmlns:p14="http://schemas.microsoft.com/office/powerpoint/2010/main" val="358052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ayt Görüntüsü Yer Tutucusu 1"/>
          <p:cNvSpPr>
            <a:spLocks noGrp="1" noRot="1" noChangeAspect="1" noTextEdit="1"/>
          </p:cNvSpPr>
          <p:nvPr>
            <p:ph type="sldImg"/>
          </p:nvPr>
        </p:nvSpPr>
        <p:spPr>
          <a:xfrm>
            <a:off x="381000" y="685800"/>
            <a:ext cx="6096000" cy="3429000"/>
          </a:xfrm>
          <a:ln/>
        </p:spPr>
      </p:sp>
      <p:sp>
        <p:nvSpPr>
          <p:cNvPr id="99331"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cs typeface="Arial" charset="0"/>
            </a:endParaRPr>
          </a:p>
        </p:txBody>
      </p:sp>
      <p:sp>
        <p:nvSpPr>
          <p:cNvPr id="99332"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AAC81BB-E44E-4882-B491-9BE57F118626}" type="slidenum">
              <a:rPr lang="tr-TR" altLang="tr-TR">
                <a:solidFill>
                  <a:srgbClr val="000000"/>
                </a:solidFill>
                <a:latin typeface="Calibri" pitchFamily="34" charset="0"/>
              </a:rPr>
              <a:pPr eaLnBrk="1" hangingPunct="1">
                <a:spcBef>
                  <a:spcPct val="0"/>
                </a:spcBef>
              </a:pPr>
              <a:t>1</a:t>
            </a:fld>
            <a:endParaRPr lang="tr-TR" altLang="tr-TR">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fld id="{97B4A764-BFF4-4A74-BD7A-49DC938A45D8}" type="slidenum">
              <a:rPr lang="en-US" smtClean="0"/>
              <a:t>110</a:t>
            </a:fld>
            <a:endParaRPr lang="en-US"/>
          </a:p>
        </p:txBody>
      </p:sp>
    </p:spTree>
    <p:extLst>
      <p:ext uri="{BB962C8B-B14F-4D97-AF65-F5344CB8AC3E}">
        <p14:creationId xmlns:p14="http://schemas.microsoft.com/office/powerpoint/2010/main" val="422383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fld id="{97B4A764-BFF4-4A74-BD7A-49DC938A45D8}" type="slidenum">
              <a:rPr lang="en-US" smtClean="0"/>
              <a:t>125</a:t>
            </a:fld>
            <a:endParaRPr lang="en-US"/>
          </a:p>
        </p:txBody>
      </p:sp>
    </p:spTree>
    <p:extLst>
      <p:ext uri="{BB962C8B-B14F-4D97-AF65-F5344CB8AC3E}">
        <p14:creationId xmlns:p14="http://schemas.microsoft.com/office/powerpoint/2010/main" val="155182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fld id="{97B4A764-BFF4-4A74-BD7A-49DC938A45D8}" type="slidenum">
              <a:rPr lang="en-US" smtClean="0"/>
              <a:t>157</a:t>
            </a:fld>
            <a:endParaRPr lang="en-US"/>
          </a:p>
        </p:txBody>
      </p:sp>
    </p:spTree>
    <p:extLst>
      <p:ext uri="{BB962C8B-B14F-4D97-AF65-F5344CB8AC3E}">
        <p14:creationId xmlns:p14="http://schemas.microsoft.com/office/powerpoint/2010/main" val="215331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68780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868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694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7299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2178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8869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918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7176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4797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6"/>
          <p:cNvSpPr>
            <a:spLocks noGrp="1"/>
          </p:cNvSpPr>
          <p:nvPr>
            <p:ph type="dt" sz="half" idx="10"/>
          </p:nvPr>
        </p:nvSpPr>
        <p:spPr/>
        <p:txBody>
          <a:bodyPr/>
          <a:lstStyle>
            <a:lvl1pPr defTabSz="914400" eaLnBrk="1" hangingPunct="1">
              <a:defRPr>
                <a:cs typeface="Arial" charset="0"/>
              </a:defRPr>
            </a:lvl1pPr>
          </a:lstStyle>
          <a:p>
            <a:pPr>
              <a:defRPr/>
            </a:pPr>
            <a:fld id="{C579D7AA-88D0-459F-936D-13AA27FAE5F1}" type="datetimeFigureOut">
              <a:rPr lang="tr-TR"/>
              <a:pPr>
                <a:defRPr/>
              </a:pPr>
              <a:t>24.04.2016</a:t>
            </a:fld>
            <a:endParaRPr lang="tr-TR"/>
          </a:p>
        </p:txBody>
      </p:sp>
      <p:sp>
        <p:nvSpPr>
          <p:cNvPr id="5" name="Slide Number Placeholder 7"/>
          <p:cNvSpPr>
            <a:spLocks noGrp="1"/>
          </p:cNvSpPr>
          <p:nvPr>
            <p:ph type="sldNum" sz="quarter" idx="11"/>
          </p:nvPr>
        </p:nvSpPr>
        <p:spPr/>
        <p:txBody>
          <a:bodyPr/>
          <a:lstStyle>
            <a:lvl1pPr defTabSz="914400" eaLnBrk="1" hangingPunct="1">
              <a:defRPr>
                <a:cs typeface="Arial" charset="0"/>
              </a:defRPr>
            </a:lvl1pPr>
          </a:lstStyle>
          <a:p>
            <a:pPr>
              <a:defRPr/>
            </a:pPr>
            <a:fld id="{1D59AD1D-7F16-41FC-9DC9-A19CA0265048}" type="slidenum">
              <a:rPr lang="tr-TR"/>
              <a:pPr>
                <a:defRPr/>
              </a:pPr>
              <a:t>‹#›</a:t>
            </a:fld>
            <a:endParaRPr lang="tr-TR"/>
          </a:p>
        </p:txBody>
      </p:sp>
      <p:sp>
        <p:nvSpPr>
          <p:cNvPr id="6" name="Footer Placeholder 8"/>
          <p:cNvSpPr>
            <a:spLocks noGrp="1"/>
          </p:cNvSpPr>
          <p:nvPr>
            <p:ph type="ftr" sz="quarter" idx="12"/>
          </p:nvPr>
        </p:nvSpPr>
        <p:spPr/>
        <p:txBody>
          <a:bodyPr/>
          <a:lstStyle>
            <a:lvl1pPr defTabSz="914400" eaLnBrk="1" hangingPunct="1">
              <a:defRPr>
                <a:cs typeface="Arial" charset="0"/>
              </a:defRPr>
            </a:lvl1pPr>
          </a:lstStyle>
          <a:p>
            <a:pPr>
              <a:defRPr/>
            </a:pPr>
            <a:endParaRPr lang="tr-TR"/>
          </a:p>
        </p:txBody>
      </p:sp>
    </p:spTree>
    <p:extLst>
      <p:ext uri="{BB962C8B-B14F-4D97-AF65-F5344CB8AC3E}">
        <p14:creationId xmlns:p14="http://schemas.microsoft.com/office/powerpoint/2010/main" val="477448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04CCB61B-C21F-4623-A399-BBBB02E43EAC}"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E3AB6464-53E6-4E4E-B642-5F401E47D289}" type="slidenum">
              <a:rPr lang="tr-TR"/>
              <a:pPr>
                <a:defRPr/>
              </a:pPr>
              <a:t>‹#›</a:t>
            </a:fld>
            <a:endParaRPr lang="tr-TR"/>
          </a:p>
        </p:txBody>
      </p:sp>
    </p:spTree>
    <p:extLst>
      <p:ext uri="{BB962C8B-B14F-4D97-AF65-F5344CB8AC3E}">
        <p14:creationId xmlns:p14="http://schemas.microsoft.com/office/powerpoint/2010/main" val="339619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1335099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0"/>
          </p:nvPr>
        </p:nvSpPr>
        <p:spPr/>
        <p:txBody>
          <a:bodyPr/>
          <a:lstStyle>
            <a:lvl1pPr defTabSz="914400" eaLnBrk="1" hangingPunct="1">
              <a:defRPr>
                <a:cs typeface="Arial" charset="0"/>
              </a:defRPr>
            </a:lvl1pPr>
          </a:lstStyle>
          <a:p>
            <a:pPr>
              <a:defRPr/>
            </a:pPr>
            <a:fld id="{30BE140C-1C9E-4B63-9510-4C351FACF7FC}" type="datetimeFigureOut">
              <a:rPr lang="tr-TR"/>
              <a:pPr>
                <a:defRPr/>
              </a:pPr>
              <a:t>24.04.2016</a:t>
            </a:fld>
            <a:endParaRPr lang="tr-TR"/>
          </a:p>
        </p:txBody>
      </p:sp>
      <p:sp>
        <p:nvSpPr>
          <p:cNvPr id="8"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9"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061BE733-A6CB-43FC-A212-C456B9A9DD6C}" type="slidenum">
              <a:rPr lang="tr-TR"/>
              <a:pPr>
                <a:defRPr/>
              </a:pPr>
              <a:t>‹#›</a:t>
            </a:fld>
            <a:endParaRPr lang="tr-TR"/>
          </a:p>
        </p:txBody>
      </p:sp>
    </p:spTree>
    <p:extLst>
      <p:ext uri="{BB962C8B-B14F-4D97-AF65-F5344CB8AC3E}">
        <p14:creationId xmlns:p14="http://schemas.microsoft.com/office/powerpoint/2010/main" val="2523323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9" name="Content Placeholder 8"/>
          <p:cNvSpPr>
            <a:spLocks noGrp="1"/>
          </p:cNvSpPr>
          <p:nvPr>
            <p:ph sz="quarter" idx="13"/>
          </p:nvPr>
        </p:nvSpPr>
        <p:spPr>
          <a:xfrm>
            <a:off x="487680" y="1600200"/>
            <a:ext cx="5388864" cy="452628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4"/>
          </p:nvPr>
        </p:nvSpPr>
        <p:spPr/>
        <p:txBody>
          <a:bodyPr/>
          <a:lstStyle>
            <a:lvl1pPr defTabSz="914400" eaLnBrk="1" hangingPunct="1">
              <a:defRPr>
                <a:cs typeface="Arial" charset="0"/>
              </a:defRPr>
            </a:lvl1pPr>
          </a:lstStyle>
          <a:p>
            <a:pPr>
              <a:defRPr/>
            </a:pPr>
            <a:fld id="{B3639500-238D-4833-ADCA-35B9A852647F}" type="datetimeFigureOut">
              <a:rPr lang="tr-TR"/>
              <a:pPr>
                <a:defRPr/>
              </a:pPr>
              <a:t>24.04.2016</a:t>
            </a:fld>
            <a:endParaRPr lang="tr-TR"/>
          </a:p>
        </p:txBody>
      </p:sp>
      <p:sp>
        <p:nvSpPr>
          <p:cNvPr id="6" name="Footer Placeholder 5"/>
          <p:cNvSpPr>
            <a:spLocks noGrp="1"/>
          </p:cNvSpPr>
          <p:nvPr>
            <p:ph type="ftr" sz="quarter" idx="15"/>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6"/>
          </p:nvPr>
        </p:nvSpPr>
        <p:spPr/>
        <p:txBody>
          <a:bodyPr/>
          <a:lstStyle>
            <a:lvl1pPr defTabSz="914400" eaLnBrk="1" hangingPunct="1">
              <a:defRPr>
                <a:cs typeface="Arial" charset="0"/>
              </a:defRPr>
            </a:lvl1pPr>
          </a:lstStyle>
          <a:p>
            <a:pPr>
              <a:defRPr/>
            </a:pPr>
            <a:fld id="{AA1B4DF3-36E0-4B84-88D2-8CF0F0686749}" type="slidenum">
              <a:rPr lang="tr-TR"/>
              <a:pPr>
                <a:defRPr/>
              </a:pPr>
              <a:t>‹#›</a:t>
            </a:fld>
            <a:endParaRPr lang="tr-TR"/>
          </a:p>
        </p:txBody>
      </p:sp>
    </p:spTree>
    <p:extLst>
      <p:ext uri="{BB962C8B-B14F-4D97-AF65-F5344CB8AC3E}">
        <p14:creationId xmlns:p14="http://schemas.microsoft.com/office/powerpoint/2010/main" val="1652398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1" name="Content Placeholder 10"/>
          <p:cNvSpPr>
            <a:spLocks noGrp="1"/>
          </p:cNvSpPr>
          <p:nvPr>
            <p:ph sz="quarter" idx="13"/>
          </p:nvPr>
        </p:nvSpPr>
        <p:spPr>
          <a:xfrm>
            <a:off x="609600" y="2212848"/>
            <a:ext cx="5388864" cy="391363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5"/>
          </p:nvPr>
        </p:nvSpPr>
        <p:spPr/>
        <p:txBody>
          <a:bodyPr/>
          <a:lstStyle>
            <a:lvl1pPr defTabSz="914400" eaLnBrk="1" hangingPunct="1">
              <a:defRPr>
                <a:cs typeface="Arial" charset="0"/>
              </a:defRPr>
            </a:lvl1pPr>
          </a:lstStyle>
          <a:p>
            <a:pPr>
              <a:defRPr/>
            </a:pPr>
            <a:fld id="{958434D0-E26F-40CF-BE60-8DD1FA0BB529}" type="datetimeFigureOut">
              <a:rPr lang="tr-TR"/>
              <a:pPr>
                <a:defRPr/>
              </a:pPr>
              <a:t>24.04.2016</a:t>
            </a:fld>
            <a:endParaRPr lang="tr-TR"/>
          </a:p>
        </p:txBody>
      </p:sp>
      <p:sp>
        <p:nvSpPr>
          <p:cNvPr id="8" name="Footer Placeholder 7"/>
          <p:cNvSpPr>
            <a:spLocks noGrp="1"/>
          </p:cNvSpPr>
          <p:nvPr>
            <p:ph type="ftr" sz="quarter" idx="16"/>
          </p:nvPr>
        </p:nvSpPr>
        <p:spPr/>
        <p:txBody>
          <a:bodyPr/>
          <a:lstStyle>
            <a:lvl1pPr defTabSz="914400" eaLnBrk="1" hangingPunct="1">
              <a:defRPr>
                <a:cs typeface="Arial" charset="0"/>
              </a:defRPr>
            </a:lvl1pPr>
          </a:lstStyle>
          <a:p>
            <a:pPr>
              <a:defRPr/>
            </a:pPr>
            <a:endParaRPr lang="tr-TR"/>
          </a:p>
        </p:txBody>
      </p:sp>
      <p:sp>
        <p:nvSpPr>
          <p:cNvPr id="9" name="Slide Number Placeholder 8"/>
          <p:cNvSpPr>
            <a:spLocks noGrp="1"/>
          </p:cNvSpPr>
          <p:nvPr>
            <p:ph type="sldNum" sz="quarter" idx="17"/>
          </p:nvPr>
        </p:nvSpPr>
        <p:spPr/>
        <p:txBody>
          <a:bodyPr/>
          <a:lstStyle>
            <a:lvl1pPr defTabSz="914400" eaLnBrk="1" hangingPunct="1">
              <a:defRPr>
                <a:cs typeface="Arial" charset="0"/>
              </a:defRPr>
            </a:lvl1pPr>
          </a:lstStyle>
          <a:p>
            <a:pPr>
              <a:defRPr/>
            </a:pPr>
            <a:fld id="{452E7B18-DC5D-480D-B92E-BBDBC68B4D55}" type="slidenum">
              <a:rPr lang="tr-TR"/>
              <a:pPr>
                <a:defRPr/>
              </a:pPr>
              <a:t>‹#›</a:t>
            </a:fld>
            <a:endParaRPr lang="tr-TR"/>
          </a:p>
        </p:txBody>
      </p:sp>
    </p:spTree>
    <p:extLst>
      <p:ext uri="{BB962C8B-B14F-4D97-AF65-F5344CB8AC3E}">
        <p14:creationId xmlns:p14="http://schemas.microsoft.com/office/powerpoint/2010/main" val="558195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lvl1pPr defTabSz="914400" eaLnBrk="1" hangingPunct="1">
              <a:defRPr>
                <a:cs typeface="Arial" charset="0"/>
              </a:defRPr>
            </a:lvl1pPr>
          </a:lstStyle>
          <a:p>
            <a:pPr>
              <a:defRPr/>
            </a:pPr>
            <a:fld id="{57163BA6-06C9-4CC5-99A7-8263DA9CA90E}" type="datetimeFigureOut">
              <a:rPr lang="tr-TR"/>
              <a:pPr>
                <a:defRPr/>
              </a:pPr>
              <a:t>24.04.2016</a:t>
            </a:fld>
            <a:endParaRPr lang="tr-TR"/>
          </a:p>
        </p:txBody>
      </p:sp>
      <p:sp>
        <p:nvSpPr>
          <p:cNvPr id="4" name="Footer Placeholder 3"/>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5" name="Slide Number Placeholder 4"/>
          <p:cNvSpPr>
            <a:spLocks noGrp="1"/>
          </p:cNvSpPr>
          <p:nvPr>
            <p:ph type="sldNum" sz="quarter" idx="12"/>
          </p:nvPr>
        </p:nvSpPr>
        <p:spPr/>
        <p:txBody>
          <a:bodyPr/>
          <a:lstStyle>
            <a:lvl1pPr defTabSz="914400" eaLnBrk="1" hangingPunct="1">
              <a:defRPr>
                <a:cs typeface="Arial" charset="0"/>
              </a:defRPr>
            </a:lvl1pPr>
          </a:lstStyle>
          <a:p>
            <a:pPr>
              <a:defRPr/>
            </a:pPr>
            <a:fld id="{E614CB75-5F45-4E17-85DE-7C303C29FDE6}" type="slidenum">
              <a:rPr lang="tr-TR"/>
              <a:pPr>
                <a:defRPr/>
              </a:pPr>
              <a:t>‹#›</a:t>
            </a:fld>
            <a:endParaRPr lang="tr-TR"/>
          </a:p>
        </p:txBody>
      </p:sp>
    </p:spTree>
    <p:extLst>
      <p:ext uri="{BB962C8B-B14F-4D97-AF65-F5344CB8AC3E}">
        <p14:creationId xmlns:p14="http://schemas.microsoft.com/office/powerpoint/2010/main" val="201017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1" hangingPunct="1">
              <a:defRPr>
                <a:cs typeface="Arial" charset="0"/>
              </a:defRPr>
            </a:lvl1pPr>
          </a:lstStyle>
          <a:p>
            <a:pPr>
              <a:defRPr/>
            </a:pPr>
            <a:fld id="{8382DF47-4D55-406F-BACF-5EE2A0E975FF}" type="datetimeFigureOut">
              <a:rPr lang="tr-TR"/>
              <a:pPr>
                <a:defRPr/>
              </a:pPr>
              <a:t>24.04.2016</a:t>
            </a:fld>
            <a:endParaRPr lang="tr-TR"/>
          </a:p>
        </p:txBody>
      </p:sp>
      <p:sp>
        <p:nvSpPr>
          <p:cNvPr id="3" name="Footer Placeholder 2"/>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4" name="Slide Number Placeholder 3"/>
          <p:cNvSpPr>
            <a:spLocks noGrp="1"/>
          </p:cNvSpPr>
          <p:nvPr>
            <p:ph type="sldNum" sz="quarter" idx="12"/>
          </p:nvPr>
        </p:nvSpPr>
        <p:spPr/>
        <p:txBody>
          <a:bodyPr/>
          <a:lstStyle>
            <a:lvl1pPr defTabSz="914400" eaLnBrk="1" hangingPunct="1">
              <a:defRPr>
                <a:cs typeface="Arial" charset="0"/>
              </a:defRPr>
            </a:lvl1pPr>
          </a:lstStyle>
          <a:p>
            <a:pPr>
              <a:defRPr/>
            </a:pPr>
            <a:fld id="{9DA017C4-7460-4B39-940E-E8BF59EAB8EF}" type="slidenum">
              <a:rPr lang="tr-TR"/>
              <a:pPr>
                <a:defRPr/>
              </a:pPr>
              <a:t>‹#›</a:t>
            </a:fld>
            <a:endParaRPr lang="tr-TR"/>
          </a:p>
        </p:txBody>
      </p:sp>
    </p:spTree>
    <p:extLst>
      <p:ext uri="{BB962C8B-B14F-4D97-AF65-F5344CB8AC3E}">
        <p14:creationId xmlns:p14="http://schemas.microsoft.com/office/powerpoint/2010/main" val="3561203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lvl1pPr defTabSz="914400" eaLnBrk="1" hangingPunct="1">
              <a:defRPr>
                <a:cs typeface="Arial" charset="0"/>
              </a:defRPr>
            </a:lvl1pPr>
          </a:lstStyle>
          <a:p>
            <a:pPr>
              <a:defRPr/>
            </a:pPr>
            <a:fld id="{20158A6E-D7A9-4795-B7D9-FD62893484A0}" type="datetimeFigureOut">
              <a:rPr lang="tr-TR"/>
              <a:pPr>
                <a:defRPr/>
              </a:pPr>
              <a:t>24.04.2016</a:t>
            </a:fld>
            <a:endParaRPr lang="tr-TR"/>
          </a:p>
        </p:txBody>
      </p:sp>
      <p:sp>
        <p:nvSpPr>
          <p:cNvPr id="6" name="Footer Placeholder 5"/>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2"/>
          </p:nvPr>
        </p:nvSpPr>
        <p:spPr/>
        <p:txBody>
          <a:bodyPr/>
          <a:lstStyle>
            <a:lvl1pPr defTabSz="914400" eaLnBrk="1" hangingPunct="1">
              <a:defRPr>
                <a:cs typeface="Arial" charset="0"/>
              </a:defRPr>
            </a:lvl1pPr>
          </a:lstStyle>
          <a:p>
            <a:pPr>
              <a:defRPr/>
            </a:pPr>
            <a:fld id="{70D37E01-3A32-4713-9CC4-024F7DBF9704}" type="slidenum">
              <a:rPr lang="tr-TR"/>
              <a:pPr>
                <a:defRPr/>
              </a:pPr>
              <a:t>‹#›</a:t>
            </a:fld>
            <a:endParaRPr lang="tr-TR"/>
          </a:p>
        </p:txBody>
      </p:sp>
    </p:spTree>
    <p:extLst>
      <p:ext uri="{BB962C8B-B14F-4D97-AF65-F5344CB8AC3E}">
        <p14:creationId xmlns:p14="http://schemas.microsoft.com/office/powerpoint/2010/main" val="3380440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lvl1pPr defTabSz="914400" eaLnBrk="1" hangingPunct="1">
              <a:defRPr>
                <a:cs typeface="Arial" charset="0"/>
              </a:defRPr>
            </a:lvl1pPr>
          </a:lstStyle>
          <a:p>
            <a:pPr>
              <a:defRPr/>
            </a:pPr>
            <a:fld id="{6EAE5704-8DCD-4784-B8E9-DB621DBE7D97}" type="datetimeFigureOut">
              <a:rPr lang="tr-TR"/>
              <a:pPr>
                <a:defRPr/>
              </a:pPr>
              <a:t>24.04.2016</a:t>
            </a:fld>
            <a:endParaRPr lang="tr-TR"/>
          </a:p>
        </p:txBody>
      </p:sp>
      <p:sp>
        <p:nvSpPr>
          <p:cNvPr id="6" name="Footer Placeholder 5"/>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2"/>
          </p:nvPr>
        </p:nvSpPr>
        <p:spPr/>
        <p:txBody>
          <a:bodyPr/>
          <a:lstStyle>
            <a:lvl1pPr defTabSz="914400" eaLnBrk="1" hangingPunct="1">
              <a:defRPr>
                <a:cs typeface="Arial" charset="0"/>
              </a:defRPr>
            </a:lvl1pPr>
          </a:lstStyle>
          <a:p>
            <a:pPr>
              <a:defRPr/>
            </a:pPr>
            <a:fld id="{43C2409B-FE1E-4527-86EF-749722E324DE}" type="slidenum">
              <a:rPr lang="tr-TR"/>
              <a:pPr>
                <a:defRPr/>
              </a:pPr>
              <a:t>‹#›</a:t>
            </a:fld>
            <a:endParaRPr lang="tr-TR"/>
          </a:p>
        </p:txBody>
      </p:sp>
    </p:spTree>
    <p:extLst>
      <p:ext uri="{BB962C8B-B14F-4D97-AF65-F5344CB8AC3E}">
        <p14:creationId xmlns:p14="http://schemas.microsoft.com/office/powerpoint/2010/main" val="3244113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BAB2A19F-823D-49BA-94CC-B2EB8165E31B}"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478BB513-3E84-4B0D-8B5E-B8D732B88898}" type="slidenum">
              <a:rPr lang="tr-TR"/>
              <a:pPr>
                <a:defRPr/>
              </a:pPr>
              <a:t>‹#›</a:t>
            </a:fld>
            <a:endParaRPr lang="tr-TR"/>
          </a:p>
        </p:txBody>
      </p:sp>
    </p:spTree>
    <p:extLst>
      <p:ext uri="{BB962C8B-B14F-4D97-AF65-F5344CB8AC3E}">
        <p14:creationId xmlns:p14="http://schemas.microsoft.com/office/powerpoint/2010/main" val="4094474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76AA456A-52B3-49A8-97FC-C1C99FE27873}"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7017F3C0-3881-448A-A3D5-09B8012E5F45}" type="slidenum">
              <a:rPr lang="tr-TR"/>
              <a:pPr>
                <a:defRPr/>
              </a:pPr>
              <a:t>‹#›</a:t>
            </a:fld>
            <a:endParaRPr lang="tr-TR"/>
          </a:p>
        </p:txBody>
      </p:sp>
    </p:spTree>
    <p:extLst>
      <p:ext uri="{BB962C8B-B14F-4D97-AF65-F5344CB8AC3E}">
        <p14:creationId xmlns:p14="http://schemas.microsoft.com/office/powerpoint/2010/main" val="291497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0421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0679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30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9642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416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2113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tr-TR" smtClean="0"/>
              <a:t>Asıl başlık stili için tıklatın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smtClean="0"/>
              <a:pPr/>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35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4/24/2016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9449632"/>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tr-TR" smtClean="0"/>
              <a:t>Asıl başlık stili için tıklatın</a:t>
            </a:r>
            <a:endParaRPr lang="en-US" dirty="0"/>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483601" y="6356351"/>
            <a:ext cx="2781300" cy="365125"/>
          </a:xfrm>
          <a:prstGeom prst="rect">
            <a:avLst/>
          </a:prstGeom>
        </p:spPr>
        <p:txBody>
          <a:bodyPr vert="horz" lIns="91440" tIns="45720" rIns="45720" bIns="45720" rtlCol="0" anchor="ctr"/>
          <a:lstStyle>
            <a:lvl1pPr algn="r"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fld id="{DCD3D96A-8E81-4813-A27A-D7008A11688D}" type="datetimeFigureOut">
              <a:rPr lang="en-US"/>
              <a:pPr fontAlgn="base">
                <a:spcBef>
                  <a:spcPct val="0"/>
                </a:spcBef>
                <a:spcAft>
                  <a:spcPct val="0"/>
                </a:spcAft>
                <a:defRPr/>
              </a:pPr>
              <a:t>4/24/2016</a:t>
            </a:fld>
            <a:endParaRPr lang="en-US" dirty="0"/>
          </a:p>
        </p:txBody>
      </p:sp>
      <p:sp>
        <p:nvSpPr>
          <p:cNvPr id="5" name="Footer Placeholder 4"/>
          <p:cNvSpPr>
            <a:spLocks noGrp="1"/>
          </p:cNvSpPr>
          <p:nvPr>
            <p:ph type="ftr" sz="quarter" idx="3"/>
          </p:nvPr>
        </p:nvSpPr>
        <p:spPr>
          <a:xfrm>
            <a:off x="878418" y="6356351"/>
            <a:ext cx="3797300" cy="365125"/>
          </a:xfrm>
          <a:prstGeom prst="rect">
            <a:avLst/>
          </a:prstGeom>
        </p:spPr>
        <p:txBody>
          <a:bodyPr vert="horz" lIns="45720" tIns="45720" rIns="91440" bIns="45720" rtlCol="0" anchor="ctr"/>
          <a:lstStyle>
            <a:lvl1pPr algn="l"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endParaRPr lang="tr-TR"/>
          </a:p>
        </p:txBody>
      </p:sp>
      <p:sp>
        <p:nvSpPr>
          <p:cNvPr id="6" name="Slide Number Placeholder 5"/>
          <p:cNvSpPr>
            <a:spLocks noGrp="1"/>
          </p:cNvSpPr>
          <p:nvPr>
            <p:ph type="sldNum" sz="quarter" idx="4"/>
          </p:nvPr>
        </p:nvSpPr>
        <p:spPr>
          <a:xfrm>
            <a:off x="11391901" y="6356351"/>
            <a:ext cx="749300" cy="365125"/>
          </a:xfrm>
          <a:prstGeom prst="rect">
            <a:avLst/>
          </a:prstGeom>
        </p:spPr>
        <p:txBody>
          <a:bodyPr vert="horz" lIns="27432" tIns="45720" rIns="45720" bIns="45720" rtlCol="0" anchor="ctr"/>
          <a:lstStyle>
            <a:lvl1pPr algn="l"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fld id="{07F75562-9069-4F07-86A2-624FA252D359}" type="slidenum">
              <a:rPr lang="en-US"/>
              <a:pPr fontAlgn="base">
                <a:spcBef>
                  <a:spcPct val="0"/>
                </a:spcBef>
                <a:spcAft>
                  <a:spcPct val="0"/>
                </a:spcAft>
                <a:defRPr/>
              </a:pPr>
              <a:t>‹#›</a:t>
            </a:fld>
            <a:endParaRPr lang="en-US" dirty="0"/>
          </a:p>
        </p:txBody>
      </p:sp>
      <p:sp>
        <p:nvSpPr>
          <p:cNvPr id="7" name="Oval 6"/>
          <p:cNvSpPr/>
          <p:nvPr/>
        </p:nvSpPr>
        <p:spPr>
          <a:xfrm>
            <a:off x="11277600"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8" name="Oval 7"/>
          <p:cNvSpPr/>
          <p:nvPr/>
        </p:nvSpPr>
        <p:spPr>
          <a:xfrm>
            <a:off x="759885"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97695007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hyperlink" Target="http://www.igdirtso.org.tr/" TargetMode="External"/><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Başlık 1"/>
          <p:cNvSpPr>
            <a:spLocks noGrp="1"/>
          </p:cNvSpPr>
          <p:nvPr>
            <p:ph type="ctrTitle"/>
          </p:nvPr>
        </p:nvSpPr>
        <p:spPr>
          <a:xfrm>
            <a:off x="914400" y="412750"/>
            <a:ext cx="10363200" cy="2039938"/>
          </a:xfrm>
        </p:spPr>
        <p:txBody>
          <a:bodyPr/>
          <a:lstStyle/>
          <a:p>
            <a:pPr eaLnBrk="1" fontAlgn="auto" hangingPunct="1">
              <a:lnSpc>
                <a:spcPts val="1100"/>
              </a:lnSpc>
              <a:spcAft>
                <a:spcPts val="0"/>
              </a:spcAft>
              <a:defRPr/>
            </a:pPr>
            <a:r>
              <a:rPr lang="tr-TR" altLang="tr-TR" sz="1100" b="1" dirty="0" smtClean="0">
                <a:solidFill>
                  <a:schemeClr val="tx1"/>
                </a:solidFill>
              </a:rPr>
              <a:t/>
            </a:r>
            <a:br>
              <a:rPr lang="tr-TR" altLang="tr-TR" sz="1100" b="1" dirty="0" smtClean="0">
                <a:solidFill>
                  <a:schemeClr val="tx1"/>
                </a:solidFill>
              </a:rPr>
            </a:br>
            <a:r>
              <a:rPr lang="tr-TR" altLang="tr-TR" sz="1100" b="1" dirty="0">
                <a:solidFill>
                  <a:schemeClr val="tx1"/>
                </a:solidFill>
              </a:rPr>
              <a:t/>
            </a:r>
            <a:br>
              <a:rPr lang="tr-TR" altLang="tr-TR" sz="1100" b="1" dirty="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100" b="1" dirty="0">
                <a:solidFill>
                  <a:schemeClr val="tx1"/>
                </a:solidFill>
              </a:rPr>
              <a:t/>
            </a:r>
            <a:br>
              <a:rPr lang="tr-TR" altLang="tr-TR" sz="1100" b="1" dirty="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200" b="1" dirty="0" smtClean="0">
                <a:solidFill>
                  <a:schemeClr val="tx1"/>
                </a:solidFill>
              </a:rPr>
              <a:t>Bu proje Avrupa Birliği ve Türkiye Cumhuriyeti</a:t>
            </a:r>
            <a:br>
              <a:rPr lang="tr-TR" altLang="tr-TR" sz="1200" b="1" dirty="0" smtClean="0">
                <a:solidFill>
                  <a:schemeClr val="tx1"/>
                </a:solidFill>
              </a:rPr>
            </a:br>
            <a:r>
              <a:rPr lang="tr-TR" altLang="tr-TR" sz="1200" b="1" dirty="0" smtClean="0">
                <a:solidFill>
                  <a:schemeClr val="tx1"/>
                </a:solidFill>
              </a:rPr>
              <a:t>tarafından </a:t>
            </a:r>
            <a:r>
              <a:rPr lang="tr-TR" altLang="tr-TR" sz="1200" b="1" dirty="0">
                <a:solidFill>
                  <a:schemeClr val="tx1"/>
                </a:solidFill>
              </a:rPr>
              <a:t>f</a:t>
            </a:r>
            <a:r>
              <a:rPr lang="tr-TR" altLang="tr-TR" sz="1200" b="1" dirty="0" smtClean="0">
                <a:solidFill>
                  <a:schemeClr val="tx1"/>
                </a:solidFill>
              </a:rPr>
              <a:t>inanse </a:t>
            </a:r>
            <a:r>
              <a:rPr lang="tr-TR" altLang="tr-TR" sz="1200" b="1" dirty="0">
                <a:solidFill>
                  <a:schemeClr val="tx1"/>
                </a:solidFill>
              </a:rPr>
              <a:t>e</a:t>
            </a:r>
            <a:r>
              <a:rPr lang="tr-TR" altLang="tr-TR" sz="1200" b="1" dirty="0" smtClean="0">
                <a:solidFill>
                  <a:schemeClr val="tx1"/>
                </a:solidFill>
              </a:rPr>
              <a:t>dilmektedir</a:t>
            </a:r>
            <a:r>
              <a:rPr lang="tr-TR" altLang="tr-TR" sz="800" b="1" dirty="0" smtClean="0">
                <a:solidFill>
                  <a:schemeClr val="tx1"/>
                </a:solidFill>
              </a:rPr>
              <a:t>.</a:t>
            </a:r>
            <a:r>
              <a:rPr lang="tr-TR" altLang="tr-TR" dirty="0" smtClean="0"/>
              <a:t/>
            </a:r>
            <a:br>
              <a:rPr lang="tr-TR" altLang="tr-TR" dirty="0" smtClean="0"/>
            </a:br>
            <a:endParaRPr lang="tr-TR" altLang="tr-TR" dirty="0" smtClean="0"/>
          </a:p>
        </p:txBody>
      </p:sp>
      <p:pic>
        <p:nvPicPr>
          <p:cNvPr id="21507" name="Resim 5" descr="C:\Users\Bilal Keskin\Desktop\PROJE 2016\PROJE DOSYALARI\GÖRÜNÜRLÜK\LOGOLAR\1. AB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384" y="404813"/>
            <a:ext cx="48260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Resim 13" descr="Açıklama: C:\Users\kerem\Desktop\mutlular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0817" y="5410203"/>
            <a:ext cx="119168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Resim 15" descr="http://www.igdirtso.org.tr/images/modules/logo.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3" y="5397503"/>
            <a:ext cx="1441449"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Resim 16" descr="C:\Users\Bilal Keskin\Desktop\PROJE 2016\yalova ile ortak proje\LOGOLAR\ığdır üniversitesi s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292725"/>
            <a:ext cx="1066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Resim 17" descr="F:\PROJE 2016\SÖZ. SON\Gorunurluk_Rehberi&amp;Logolar\LOGOLAR\4. IKGPRO-Yata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668" y="4516441"/>
            <a:ext cx="216111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Resim 18" descr="C:\Users\Bilal Keskin\Desktop\PROJE 2016\SÖZ. SON\Gorunurluk_Rehberi&amp;Logolar\LOGOLAR\10. ISKU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4469" y="4516438"/>
            <a:ext cx="206163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Resim 19" descr="C:\Users\Bilal Keskin\Desktop\PROJE 2016\SÖZ. SON\Gorunurluk_Rehberi&amp;Logolar\LOGOLAR\2. CSGB YENI RENKL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5369" y="4516438"/>
            <a:ext cx="178223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Metin kutusu 3"/>
          <p:cNvSpPr txBox="1">
            <a:spLocks noChangeArrowheads="1"/>
          </p:cNvSpPr>
          <p:nvPr/>
        </p:nvSpPr>
        <p:spPr bwMode="auto">
          <a:xfrm>
            <a:off x="203202" y="5934076"/>
            <a:ext cx="11840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2400">
                <a:solidFill>
                  <a:srgbClr val="7F7F7F"/>
                </a:solidFill>
                <a:latin typeface="Century Gothic" pitchFamily="34" charset="0"/>
              </a:defRPr>
            </a:lvl1pPr>
            <a:lvl2pPr marL="742950" indent="-285750" defTabSz="45720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defTabSz="457200" eaLnBrk="0" hangingPunct="0">
              <a:spcBef>
                <a:spcPct val="20000"/>
              </a:spcBef>
              <a:buFont typeface="Arial" charset="0"/>
              <a:buChar char="•"/>
              <a:defRPr sz="1600">
                <a:solidFill>
                  <a:srgbClr val="7F7F7F"/>
                </a:solidFill>
                <a:latin typeface="Century Gothic" pitchFamily="34" charset="0"/>
              </a:defRPr>
            </a:lvl3pPr>
            <a:lvl4pPr marL="1600200" indent="-228600" defTabSz="4572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defTabSz="457200" eaLnBrk="0" hangingPunct="0">
              <a:spcBef>
                <a:spcPct val="20000"/>
              </a:spcBef>
              <a:buFont typeface="Arial" charset="0"/>
              <a:buChar char="•"/>
              <a:defRPr sz="1600">
                <a:solidFill>
                  <a:srgbClr val="7F7F7F"/>
                </a:solidFill>
                <a:latin typeface="Century Gothic" pitchFamily="34" charset="0"/>
              </a:defRPr>
            </a:lvl5pPr>
            <a:lvl6pPr marL="25146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tr-TR" altLang="tr-TR" sz="1400" smtClean="0">
                <a:solidFill>
                  <a:srgbClr val="000000"/>
                </a:solidFill>
                <a:latin typeface="Swis721 Hv BT" pitchFamily="34" charset="0"/>
                <a:ea typeface="Calibri" pitchFamily="34" charset="0"/>
                <a:cs typeface="Times New Roman" pitchFamily="18" charset="0"/>
              </a:rPr>
              <a:t>Bu yayın Avrupa Birliği ve Türkiye Cumhuriyeti’nin mali katkılarıyla hazırlanmıştır. Bu yayının içeriğinden yalnızca Iğdır Üniversitesi sorumludur ve bu içerik hiçbir şekilde Avrupa Birliği veya Türkiye Cumhuriyeti’nin görüş ve tutumunu yansıtmamaktadır.</a:t>
            </a:r>
            <a:endParaRPr lang="tr-TR" altLang="tr-TR" sz="1400" smtClean="0">
              <a:solidFill>
                <a:srgbClr val="000000"/>
              </a:solidFill>
              <a:latin typeface="Calibri" pitchFamily="34" charset="0"/>
              <a:ea typeface="Calibri" pitchFamily="34" charset="0"/>
              <a:cs typeface="Times New Roman" pitchFamily="18" charset="0"/>
            </a:endParaRPr>
          </a:p>
        </p:txBody>
      </p:sp>
      <p:sp>
        <p:nvSpPr>
          <p:cNvPr id="21515" name="Metin kutusu 4"/>
          <p:cNvSpPr txBox="1">
            <a:spLocks noChangeArrowheads="1"/>
          </p:cNvSpPr>
          <p:nvPr/>
        </p:nvSpPr>
        <p:spPr bwMode="auto">
          <a:xfrm>
            <a:off x="914401" y="2768600"/>
            <a:ext cx="1056005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2400">
                <a:solidFill>
                  <a:srgbClr val="7F7F7F"/>
                </a:solidFill>
                <a:latin typeface="Century Gothic" pitchFamily="34" charset="0"/>
              </a:defRPr>
            </a:lvl1pPr>
            <a:lvl2pPr marL="742950" indent="-285750" defTabSz="45720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defTabSz="457200" eaLnBrk="0" hangingPunct="0">
              <a:spcBef>
                <a:spcPct val="20000"/>
              </a:spcBef>
              <a:buFont typeface="Arial" charset="0"/>
              <a:buChar char="•"/>
              <a:defRPr sz="1600">
                <a:solidFill>
                  <a:srgbClr val="7F7F7F"/>
                </a:solidFill>
                <a:latin typeface="Century Gothic" pitchFamily="34" charset="0"/>
              </a:defRPr>
            </a:lvl3pPr>
            <a:lvl4pPr marL="1600200" indent="-228600" defTabSz="4572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defTabSz="457200" eaLnBrk="0" hangingPunct="0">
              <a:spcBef>
                <a:spcPct val="20000"/>
              </a:spcBef>
              <a:buFont typeface="Arial" charset="0"/>
              <a:buChar char="•"/>
              <a:defRPr sz="1600">
                <a:solidFill>
                  <a:srgbClr val="7F7F7F"/>
                </a:solidFill>
                <a:latin typeface="Century Gothic" pitchFamily="34" charset="0"/>
              </a:defRPr>
            </a:lvl5pPr>
            <a:lvl6pPr marL="25146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lvl="0" algn="ctr" eaLnBrk="1" hangingPunct="1">
              <a:spcBef>
                <a:spcPts val="0"/>
              </a:spcBef>
              <a:buNone/>
            </a:pPr>
            <a:r>
              <a:rPr lang="tr-TR" altLang="tr-TR" sz="1800" b="1" dirty="0">
                <a:solidFill>
                  <a:srgbClr val="000000"/>
                </a:solidFill>
                <a:latin typeface="Times New Roman" pitchFamily="18" charset="0"/>
                <a:cs typeface="Times New Roman" pitchFamily="18" charset="0"/>
              </a:rPr>
              <a:t>ULAŞTIRMA VE LOJİSTİK MESLEKİ EĞİTİM</a:t>
            </a:r>
          </a:p>
          <a:p>
            <a:pPr lvl="0" algn="ctr" eaLnBrk="1" hangingPunct="1">
              <a:spcBef>
                <a:spcPts val="0"/>
              </a:spcBef>
              <a:buNone/>
            </a:pPr>
            <a:r>
              <a:rPr lang="tr-TR" altLang="tr-TR" sz="1800" b="1" dirty="0">
                <a:solidFill>
                  <a:srgbClr val="000000"/>
                </a:solidFill>
                <a:latin typeface="Times New Roman" pitchFamily="18" charset="0"/>
                <a:cs typeface="Times New Roman" pitchFamily="18" charset="0"/>
              </a:rPr>
              <a:t>DEPO ARAÇ VE MALZEMELERİ</a:t>
            </a:r>
          </a:p>
          <a:p>
            <a:pPr lvl="0" algn="ctr" eaLnBrk="1" hangingPunct="1">
              <a:spcBef>
                <a:spcPts val="0"/>
              </a:spcBef>
              <a:buNone/>
            </a:pPr>
            <a:r>
              <a:rPr lang="tr-TR" altLang="tr-TR" sz="1800" b="1" dirty="0">
                <a:solidFill>
                  <a:srgbClr val="000000"/>
                </a:solidFill>
                <a:latin typeface="Times New Roman" pitchFamily="18" charset="0"/>
                <a:cs typeface="Times New Roman" pitchFamily="18" charset="0"/>
              </a:rPr>
              <a:t>(EL TERMİNALİ VE DEPO YAZILIMLARI)</a:t>
            </a:r>
          </a:p>
          <a:p>
            <a:pPr lvl="0" algn="ctr" eaLnBrk="1" hangingPunct="1">
              <a:spcBef>
                <a:spcPts val="0"/>
              </a:spcBef>
              <a:buNone/>
            </a:pPr>
            <a:r>
              <a:rPr lang="tr-TR" altLang="tr-TR" sz="1800" b="1" dirty="0" err="1">
                <a:solidFill>
                  <a:srgbClr val="000000"/>
                </a:solidFill>
                <a:latin typeface="Times New Roman" pitchFamily="18" charset="0"/>
                <a:cs typeface="Times New Roman" pitchFamily="18" charset="0"/>
              </a:rPr>
              <a:t>Yrd.Doç.Dr</a:t>
            </a:r>
            <a:r>
              <a:rPr lang="tr-TR" altLang="tr-TR" sz="1800" b="1" dirty="0">
                <a:solidFill>
                  <a:srgbClr val="000000"/>
                </a:solidFill>
                <a:latin typeface="Times New Roman" pitchFamily="18" charset="0"/>
                <a:cs typeface="Times New Roman" pitchFamily="18" charset="0"/>
              </a:rPr>
              <a:t>. Sefa ALTIKAT</a:t>
            </a:r>
          </a:p>
        </p:txBody>
      </p:sp>
    </p:spTree>
    <p:extLst>
      <p:ext uri="{BB962C8B-B14F-4D97-AF65-F5344CB8AC3E}">
        <p14:creationId xmlns:p14="http://schemas.microsoft.com/office/powerpoint/2010/main" val="3872621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9739" y="184478"/>
            <a:ext cx="5624847" cy="6499657"/>
          </a:xfrm>
        </p:spPr>
        <p:txBody>
          <a:bodyPr/>
          <a:lstStyle/>
          <a:p>
            <a:r>
              <a:rPr lang="tr-TR" dirty="0"/>
              <a:t>Yukarıdaki şekilde de görüldüğü gibi pili ok yönünde yuvaya yerleştiriniz.</a:t>
            </a:r>
            <a:endParaRPr lang="en-US" dirty="0"/>
          </a:p>
          <a:p>
            <a:r>
              <a:rPr lang="tr-TR" dirty="0" smtClean="0"/>
              <a:t>Yukarıdaki  </a:t>
            </a:r>
            <a:r>
              <a:rPr lang="tr-TR" dirty="0"/>
              <a:t>şekilde  de  görüldüğü  gibi  pil  kapağını  yerleştirin  ve  ok  yönünde ilerletiniz.</a:t>
            </a:r>
            <a:endParaRPr lang="en-US" dirty="0"/>
          </a:p>
          <a:p>
            <a:r>
              <a:rPr lang="tr-TR" dirty="0" smtClean="0"/>
              <a:t>Pilin </a:t>
            </a:r>
            <a:r>
              <a:rPr lang="tr-TR" dirty="0"/>
              <a:t>ömrü açısından ilk kullanımda 12 saat şarj edilmesi gerekir.</a:t>
            </a:r>
            <a:endParaRPr lang="en-US" dirty="0"/>
          </a:p>
          <a:p>
            <a:r>
              <a:rPr lang="tr-TR" dirty="0" smtClean="0"/>
              <a:t>El </a:t>
            </a:r>
            <a:r>
              <a:rPr lang="tr-TR" dirty="0"/>
              <a:t>terminali aşağıdaki resimde de görüldüğü gibi haberleşme ünitesinde (</a:t>
            </a:r>
            <a:r>
              <a:rPr lang="tr-TR" dirty="0" err="1" smtClean="0"/>
              <a:t>cradle</a:t>
            </a:r>
            <a:r>
              <a:rPr lang="tr-TR" dirty="0" smtClean="0"/>
              <a:t>)</a:t>
            </a:r>
            <a:r>
              <a:rPr lang="tr-TR" dirty="0"/>
              <a:t> </a:t>
            </a:r>
            <a:r>
              <a:rPr lang="tr-TR" dirty="0" smtClean="0"/>
              <a:t>uygun </a:t>
            </a:r>
            <a:r>
              <a:rPr lang="tr-TR" dirty="0"/>
              <a:t>bölüme yerleştirildiğinde otomatik olarak şarj işlemi başlar.</a:t>
            </a:r>
            <a:endParaRPr lang="en-US" dirty="0"/>
          </a:p>
          <a:p>
            <a:r>
              <a:rPr lang="tr-TR" dirty="0" smtClean="0"/>
              <a:t>Pilin </a:t>
            </a:r>
            <a:r>
              <a:rPr lang="tr-TR" dirty="0"/>
              <a:t>şarj olması durumunda aşağıdaki resimde de ok işareti ile gösterilen </a:t>
            </a:r>
            <a:r>
              <a:rPr lang="tr-TR" dirty="0" smtClean="0"/>
              <a:t>LCD</a:t>
            </a:r>
            <a:r>
              <a:rPr lang="tr-TR" dirty="0"/>
              <a:t> </a:t>
            </a:r>
            <a:r>
              <a:rPr lang="tr-TR" dirty="0" smtClean="0"/>
              <a:t>ekranın </a:t>
            </a:r>
            <a:r>
              <a:rPr lang="tr-TR" dirty="0"/>
              <a:t>sağ üst tarafında bulunan bölümde kırmızı renkli bir ışık yanacaktır.</a:t>
            </a:r>
            <a:endParaRPr lang="en-US" dirty="0"/>
          </a:p>
          <a:p>
            <a:r>
              <a:rPr lang="tr-TR" dirty="0" smtClean="0"/>
              <a:t>Şarj </a:t>
            </a:r>
            <a:r>
              <a:rPr lang="tr-TR" dirty="0"/>
              <a:t>işlemi tamamlandığında kırmızı ışık (yaklaşık olarak 6 saat sonra) sönecektir.</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867" y="479851"/>
            <a:ext cx="4734662" cy="544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542961" y="6027313"/>
            <a:ext cx="2820473" cy="369332"/>
          </a:xfrm>
          <a:prstGeom prst="rect">
            <a:avLst/>
          </a:prstGeom>
          <a:noFill/>
        </p:spPr>
        <p:txBody>
          <a:bodyPr wrap="square" rtlCol="0">
            <a:spAutoFit/>
          </a:bodyPr>
          <a:lstStyle/>
          <a:p>
            <a:r>
              <a:rPr lang="tr-TR" b="1" dirty="0"/>
              <a:t>El terminalinin şarj edilmesi</a:t>
            </a:r>
            <a:endParaRPr lang="en-US" dirty="0"/>
          </a:p>
        </p:txBody>
      </p:sp>
    </p:spTree>
    <p:extLst>
      <p:ext uri="{BB962C8B-B14F-4D97-AF65-F5344CB8AC3E}">
        <p14:creationId xmlns:p14="http://schemas.microsoft.com/office/powerpoint/2010/main" val="452666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Operatörler</a:t>
            </a:r>
            <a:endParaRPr lang="en-US" dirty="0"/>
          </a:p>
        </p:txBody>
      </p:sp>
      <p:sp>
        <p:nvSpPr>
          <p:cNvPr id="3" name="İçerik Yer Tutucusu 2"/>
          <p:cNvSpPr>
            <a:spLocks noGrp="1"/>
          </p:cNvSpPr>
          <p:nvPr>
            <p:ph idx="1"/>
          </p:nvPr>
        </p:nvSpPr>
        <p:spPr/>
        <p:txBody>
          <a:bodyPr/>
          <a:lstStyle/>
          <a:p>
            <a:endParaRPr lang="en-US"/>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657" y="2142067"/>
            <a:ext cx="7183191" cy="377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867159" y="5996339"/>
            <a:ext cx="5190186" cy="369332"/>
          </a:xfrm>
          <a:prstGeom prst="rect">
            <a:avLst/>
          </a:prstGeom>
          <a:noFill/>
        </p:spPr>
        <p:txBody>
          <a:bodyPr wrap="square" rtlCol="0">
            <a:spAutoFit/>
          </a:bodyPr>
          <a:lstStyle/>
          <a:p>
            <a:pPr algn="ctr"/>
            <a:r>
              <a:rPr lang="tr-TR" b="1" dirty="0"/>
              <a:t>Operatör tanımları operatör araçları ekranı</a:t>
            </a:r>
            <a:endParaRPr lang="en-US" dirty="0"/>
          </a:p>
        </p:txBody>
      </p:sp>
    </p:spTree>
    <p:extLst>
      <p:ext uri="{BB962C8B-B14F-4D97-AF65-F5344CB8AC3E}">
        <p14:creationId xmlns:p14="http://schemas.microsoft.com/office/powerpoint/2010/main" val="34845859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2.2.5.3. Terminal </a:t>
            </a:r>
            <a:r>
              <a:rPr lang="tr-TR" b="1" dirty="0" smtClean="0"/>
              <a:t>Tanımları</a:t>
            </a:r>
            <a:endParaRPr lang="en-US" dirty="0"/>
          </a:p>
        </p:txBody>
      </p:sp>
      <p:sp>
        <p:nvSpPr>
          <p:cNvPr id="3" name="İçerik Yer Tutucusu 2"/>
          <p:cNvSpPr>
            <a:spLocks noGrp="1"/>
          </p:cNvSpPr>
          <p:nvPr>
            <p:ph idx="1"/>
          </p:nvPr>
        </p:nvSpPr>
        <p:spPr>
          <a:xfrm>
            <a:off x="685801" y="2142068"/>
            <a:ext cx="4066503" cy="3395848"/>
          </a:xfrm>
        </p:spPr>
        <p:txBody>
          <a:bodyPr/>
          <a:lstStyle/>
          <a:p>
            <a:r>
              <a:rPr lang="tr-TR" dirty="0"/>
              <a:t>Stok sahalarında çalışacak olan el terminalleri, </a:t>
            </a:r>
            <a:r>
              <a:rPr lang="tr-TR" dirty="0" err="1"/>
              <a:t>forklift</a:t>
            </a:r>
            <a:r>
              <a:rPr lang="tr-TR" dirty="0"/>
              <a:t> terminalleri, sabit terminaller </a:t>
            </a:r>
            <a:r>
              <a:rPr lang="tr-TR" dirty="0" err="1"/>
              <a:t>vb</a:t>
            </a:r>
            <a:r>
              <a:rPr lang="tr-TR" dirty="0"/>
              <a:t> ekipmanlar tek tek terminal kodu, IP adresi, marka </a:t>
            </a:r>
            <a:r>
              <a:rPr lang="tr-TR" dirty="0" err="1"/>
              <a:t>vb</a:t>
            </a:r>
            <a:r>
              <a:rPr lang="tr-TR" dirty="0"/>
              <a:t> detayda sistemde tanımlanacaktır.</a:t>
            </a:r>
            <a:endParaRPr lang="en-US" dirty="0"/>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174" y="2471050"/>
            <a:ext cx="7080205" cy="27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260718" y="5429451"/>
            <a:ext cx="3709115" cy="369332"/>
          </a:xfrm>
          <a:prstGeom prst="rect">
            <a:avLst/>
          </a:prstGeom>
          <a:noFill/>
        </p:spPr>
        <p:txBody>
          <a:bodyPr wrap="square" rtlCol="0">
            <a:spAutoFit/>
          </a:bodyPr>
          <a:lstStyle/>
          <a:p>
            <a:pPr algn="ctr"/>
            <a:r>
              <a:rPr lang="tr-TR" dirty="0" smtClean="0"/>
              <a:t>Terminal tanımları ekranı</a:t>
            </a:r>
            <a:endParaRPr lang="en-US" dirty="0"/>
          </a:p>
        </p:txBody>
      </p:sp>
    </p:spTree>
    <p:extLst>
      <p:ext uri="{BB962C8B-B14F-4D97-AF65-F5344CB8AC3E}">
        <p14:creationId xmlns:p14="http://schemas.microsoft.com/office/powerpoint/2010/main" val="39444382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2.2.6. </a:t>
            </a:r>
            <a:r>
              <a:rPr lang="tr-TR" b="1" dirty="0" err="1"/>
              <a:t>Lokasyon</a:t>
            </a:r>
            <a:r>
              <a:rPr lang="tr-TR" b="1" dirty="0"/>
              <a:t> </a:t>
            </a:r>
            <a:r>
              <a:rPr lang="tr-TR" b="1" dirty="0" smtClean="0"/>
              <a:t>Tanımları</a:t>
            </a:r>
            <a:endParaRPr lang="en-US" dirty="0"/>
          </a:p>
        </p:txBody>
      </p:sp>
      <p:sp>
        <p:nvSpPr>
          <p:cNvPr id="3" name="İçerik Yer Tutucusu 2"/>
          <p:cNvSpPr>
            <a:spLocks noGrp="1"/>
          </p:cNvSpPr>
          <p:nvPr>
            <p:ph idx="1"/>
          </p:nvPr>
        </p:nvSpPr>
        <p:spPr>
          <a:xfrm>
            <a:off x="679451" y="1704186"/>
            <a:ext cx="10131425" cy="3649133"/>
          </a:xfrm>
        </p:spPr>
        <p:txBody>
          <a:bodyPr/>
          <a:lstStyle/>
          <a:p>
            <a:r>
              <a:rPr lang="tr-TR" dirty="0" err="1"/>
              <a:t>Lokasyon</a:t>
            </a:r>
            <a:r>
              <a:rPr lang="tr-TR" dirty="0"/>
              <a:t> tanımları bölümünde aşağıdaki tanımlamalar yapılır:</a:t>
            </a:r>
            <a:endParaRPr lang="en-US" dirty="0"/>
          </a:p>
          <a:p>
            <a:pPr lvl="2"/>
            <a:r>
              <a:rPr lang="tr-TR" dirty="0" smtClean="0"/>
              <a:t>İşletmeler</a:t>
            </a:r>
            <a:endParaRPr lang="en-US" dirty="0"/>
          </a:p>
          <a:p>
            <a:pPr lvl="2"/>
            <a:r>
              <a:rPr lang="tr-TR" dirty="0" smtClean="0"/>
              <a:t>Depolar</a:t>
            </a:r>
            <a:endParaRPr lang="en-US" dirty="0"/>
          </a:p>
          <a:p>
            <a:pPr lvl="2"/>
            <a:r>
              <a:rPr lang="tr-TR" dirty="0" smtClean="0"/>
              <a:t>Koridorlar</a:t>
            </a:r>
            <a:endParaRPr lang="en-US" dirty="0"/>
          </a:p>
          <a:p>
            <a:pPr lvl="2"/>
            <a:r>
              <a:rPr lang="tr-TR" dirty="0" smtClean="0"/>
              <a:t>Raf </a:t>
            </a:r>
            <a:r>
              <a:rPr lang="tr-TR" dirty="0"/>
              <a:t>tanımları</a:t>
            </a:r>
            <a:endParaRPr lang="en-US" dirty="0"/>
          </a:p>
          <a:p>
            <a:pPr lvl="2"/>
            <a:r>
              <a:rPr lang="tr-TR" dirty="0" smtClean="0"/>
              <a:t>Bölgesel </a:t>
            </a:r>
            <a:r>
              <a:rPr lang="tr-TR" dirty="0"/>
              <a:t>alanlar</a:t>
            </a:r>
            <a:endParaRPr lang="en-US" dirty="0"/>
          </a:p>
          <a:p>
            <a:pPr lvl="2"/>
            <a:r>
              <a:rPr lang="tr-TR" dirty="0" smtClean="0"/>
              <a:t>Toplama </a:t>
            </a:r>
            <a:r>
              <a:rPr lang="tr-TR" dirty="0"/>
              <a:t>alanları</a:t>
            </a:r>
            <a:endParaRPr lang="en-US" dirty="0"/>
          </a:p>
          <a:p>
            <a:pPr lvl="2"/>
            <a:r>
              <a:rPr lang="tr-TR" dirty="0" smtClean="0"/>
              <a:t>Rampa </a:t>
            </a:r>
            <a:r>
              <a:rPr lang="tr-TR" dirty="0"/>
              <a:t>tanımları</a:t>
            </a:r>
            <a:endParaRPr lang="en-US" dirty="0"/>
          </a:p>
          <a:p>
            <a:endParaRPr lang="en-US"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1245" y="2768174"/>
            <a:ext cx="4275785" cy="258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602309" y="5576552"/>
            <a:ext cx="3013656" cy="369332"/>
          </a:xfrm>
          <a:prstGeom prst="rect">
            <a:avLst/>
          </a:prstGeom>
          <a:noFill/>
        </p:spPr>
        <p:txBody>
          <a:bodyPr wrap="square" rtlCol="0">
            <a:spAutoFit/>
          </a:bodyPr>
          <a:lstStyle/>
          <a:p>
            <a:pPr algn="ctr"/>
            <a:r>
              <a:rPr lang="tr-TR" b="1" dirty="0" err="1"/>
              <a:t>Lokasyon</a:t>
            </a:r>
            <a:r>
              <a:rPr lang="tr-TR" b="1" dirty="0"/>
              <a:t> tanımları ekranı</a:t>
            </a:r>
            <a:endParaRPr lang="en-US" dirty="0"/>
          </a:p>
        </p:txBody>
      </p:sp>
    </p:spTree>
    <p:extLst>
      <p:ext uri="{BB962C8B-B14F-4D97-AF65-F5344CB8AC3E}">
        <p14:creationId xmlns:p14="http://schemas.microsoft.com/office/powerpoint/2010/main" val="3684969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2.2.6.1</a:t>
            </a:r>
            <a:r>
              <a:rPr lang="tr-TR" b="1" dirty="0"/>
              <a:t>. </a:t>
            </a:r>
            <a:r>
              <a:rPr lang="tr-TR" b="1" dirty="0" smtClean="0"/>
              <a:t>İşletmeler</a:t>
            </a:r>
            <a:endParaRPr lang="en-US" dirty="0"/>
          </a:p>
        </p:txBody>
      </p:sp>
      <p:sp>
        <p:nvSpPr>
          <p:cNvPr id="3" name="İçerik Yer Tutucusu 2"/>
          <p:cNvSpPr>
            <a:spLocks noGrp="1"/>
          </p:cNvSpPr>
          <p:nvPr>
            <p:ph idx="1"/>
          </p:nvPr>
        </p:nvSpPr>
        <p:spPr>
          <a:xfrm>
            <a:off x="685801" y="2142067"/>
            <a:ext cx="2907405" cy="3318575"/>
          </a:xfrm>
        </p:spPr>
        <p:txBody>
          <a:bodyPr/>
          <a:lstStyle/>
          <a:p>
            <a:r>
              <a:rPr lang="tr-TR" dirty="0"/>
              <a:t>Lojistik anlamda ilişki içinde olan işletmeler/kampuslar sistemde tanımlı </a:t>
            </a:r>
            <a:r>
              <a:rPr lang="tr-TR" dirty="0" smtClean="0"/>
              <a:t>olacaktır.</a:t>
            </a:r>
            <a:endParaRPr lang="en-US" dirty="0"/>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990" y="2297203"/>
            <a:ext cx="6655202" cy="304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406162" y="5460642"/>
            <a:ext cx="5756857" cy="369332"/>
          </a:xfrm>
          <a:prstGeom prst="rect">
            <a:avLst/>
          </a:prstGeom>
          <a:noFill/>
        </p:spPr>
        <p:txBody>
          <a:bodyPr wrap="square" rtlCol="0">
            <a:spAutoFit/>
          </a:bodyPr>
          <a:lstStyle/>
          <a:p>
            <a:pPr algn="ctr"/>
            <a:r>
              <a:rPr lang="tr-TR" b="1" dirty="0"/>
              <a:t>İşletmeler ekranı</a:t>
            </a:r>
            <a:endParaRPr lang="en-US" dirty="0"/>
          </a:p>
        </p:txBody>
      </p:sp>
    </p:spTree>
    <p:extLst>
      <p:ext uri="{BB962C8B-B14F-4D97-AF65-F5344CB8AC3E}">
        <p14:creationId xmlns:p14="http://schemas.microsoft.com/office/powerpoint/2010/main" val="24395909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2.2.6.2. </a:t>
            </a:r>
            <a:r>
              <a:rPr lang="tr-TR" b="1" dirty="0" smtClean="0"/>
              <a:t>Depolar</a:t>
            </a:r>
            <a:endParaRPr lang="en-US" dirty="0"/>
          </a:p>
        </p:txBody>
      </p:sp>
      <p:sp>
        <p:nvSpPr>
          <p:cNvPr id="3" name="İçerik Yer Tutucusu 2"/>
          <p:cNvSpPr>
            <a:spLocks noGrp="1"/>
          </p:cNvSpPr>
          <p:nvPr>
            <p:ph idx="1"/>
          </p:nvPr>
        </p:nvSpPr>
        <p:spPr>
          <a:xfrm>
            <a:off x="685802" y="2142067"/>
            <a:ext cx="3229376" cy="3885246"/>
          </a:xfrm>
        </p:spPr>
        <p:txBody>
          <a:bodyPr/>
          <a:lstStyle/>
          <a:p>
            <a:r>
              <a:rPr lang="tr-TR" dirty="0"/>
              <a:t>İşletmeye/işletmelere bağlı tüm hareket gören depolar sistemde tanımlı olacaktır. Bu tanımlama aynı zamanda depoların mal kabul / sevkiyat ve iade </a:t>
            </a:r>
            <a:r>
              <a:rPr lang="tr-TR" dirty="0" err="1"/>
              <a:t>lokasyonlarının</a:t>
            </a:r>
            <a:r>
              <a:rPr lang="tr-TR" dirty="0"/>
              <a:t> da belirlenmesi ile olmaktadır</a:t>
            </a:r>
            <a:r>
              <a:rPr lang="tr-TR" dirty="0" smtClean="0"/>
              <a:t>.</a:t>
            </a:r>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194" y="2334250"/>
            <a:ext cx="6991639" cy="312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925075" y="5539196"/>
            <a:ext cx="4159876" cy="369332"/>
          </a:xfrm>
          <a:prstGeom prst="rect">
            <a:avLst/>
          </a:prstGeom>
          <a:noFill/>
        </p:spPr>
        <p:txBody>
          <a:bodyPr wrap="square" rtlCol="0">
            <a:spAutoFit/>
          </a:bodyPr>
          <a:lstStyle/>
          <a:p>
            <a:pPr algn="ctr"/>
            <a:r>
              <a:rPr lang="tr-TR" b="1" dirty="0"/>
              <a:t>Depolar ekranı</a:t>
            </a:r>
            <a:endParaRPr lang="en-US" dirty="0"/>
          </a:p>
        </p:txBody>
      </p:sp>
    </p:spTree>
    <p:extLst>
      <p:ext uri="{BB962C8B-B14F-4D97-AF65-F5344CB8AC3E}">
        <p14:creationId xmlns:p14="http://schemas.microsoft.com/office/powerpoint/2010/main" val="1047364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2.2.6.3</a:t>
            </a:r>
            <a:r>
              <a:rPr lang="tr-TR" b="1" dirty="0"/>
              <a:t>. </a:t>
            </a:r>
            <a:r>
              <a:rPr lang="tr-TR" b="1" dirty="0" smtClean="0"/>
              <a:t>Koridorlar</a:t>
            </a:r>
            <a:endParaRPr lang="en-US" dirty="0"/>
          </a:p>
        </p:txBody>
      </p:sp>
      <p:sp>
        <p:nvSpPr>
          <p:cNvPr id="3" name="İçerik Yer Tutucusu 2"/>
          <p:cNvSpPr>
            <a:spLocks noGrp="1"/>
          </p:cNvSpPr>
          <p:nvPr>
            <p:ph idx="1"/>
          </p:nvPr>
        </p:nvSpPr>
        <p:spPr>
          <a:xfrm>
            <a:off x="633259" y="2065868"/>
            <a:ext cx="3346314" cy="3587958"/>
          </a:xfrm>
        </p:spPr>
        <p:txBody>
          <a:bodyPr/>
          <a:lstStyle/>
          <a:p>
            <a:r>
              <a:rPr lang="tr-TR" dirty="0"/>
              <a:t>Depoya/depolara bağlı tüm koridorlar sistemde tanımlı olacaktır. Bu tanımlama </a:t>
            </a:r>
            <a:r>
              <a:rPr lang="tr-TR" dirty="0" smtClean="0"/>
              <a:t>aynı </a:t>
            </a:r>
            <a:r>
              <a:rPr lang="tr-TR" dirty="0"/>
              <a:t>zamanda ilgili koridorda çalışabilecek araçların da belirlenmesini </a:t>
            </a:r>
            <a:r>
              <a:rPr lang="tr-TR" dirty="0" smtClean="0"/>
              <a:t>sağlamaktadır.</a:t>
            </a:r>
            <a:endParaRPr lang="en-US"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464" y="2331366"/>
            <a:ext cx="7442400" cy="332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461949" y="5726143"/>
            <a:ext cx="4841429" cy="369332"/>
          </a:xfrm>
          <a:prstGeom prst="rect">
            <a:avLst/>
          </a:prstGeom>
          <a:noFill/>
        </p:spPr>
        <p:txBody>
          <a:bodyPr wrap="square" rtlCol="0">
            <a:spAutoFit/>
          </a:bodyPr>
          <a:lstStyle/>
          <a:p>
            <a:pPr algn="ctr"/>
            <a:r>
              <a:rPr lang="tr-TR" dirty="0" smtClean="0"/>
              <a:t>Koridorlar ekranı</a:t>
            </a:r>
            <a:endParaRPr lang="en-US" dirty="0"/>
          </a:p>
        </p:txBody>
      </p:sp>
    </p:spTree>
    <p:extLst>
      <p:ext uri="{BB962C8B-B14F-4D97-AF65-F5344CB8AC3E}">
        <p14:creationId xmlns:p14="http://schemas.microsoft.com/office/powerpoint/2010/main" val="17987624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2" y="2142067"/>
            <a:ext cx="4787720" cy="755679"/>
          </a:xfrm>
        </p:spPr>
        <p:txBody>
          <a:bodyPr/>
          <a:lstStyle/>
          <a:p>
            <a:r>
              <a:rPr lang="tr-TR" b="1" u="sng" dirty="0"/>
              <a:t>Koridorda çalışabilecek araçlar</a:t>
            </a:r>
            <a:endParaRPr lang="en-US" b="1" u="sng"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508" y="2756078"/>
            <a:ext cx="8252137" cy="32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710725" y="6213795"/>
            <a:ext cx="5241701" cy="369332"/>
          </a:xfrm>
          <a:prstGeom prst="rect">
            <a:avLst/>
          </a:prstGeom>
          <a:noFill/>
        </p:spPr>
        <p:txBody>
          <a:bodyPr wrap="square" rtlCol="0">
            <a:spAutoFit/>
          </a:bodyPr>
          <a:lstStyle/>
          <a:p>
            <a:pPr algn="ctr"/>
            <a:r>
              <a:rPr lang="tr-TR" b="1" dirty="0"/>
              <a:t>Koridorda çalışabilecek araçlar ekranı</a:t>
            </a:r>
            <a:endParaRPr lang="en-US" dirty="0"/>
          </a:p>
        </p:txBody>
      </p:sp>
    </p:spTree>
    <p:extLst>
      <p:ext uri="{BB962C8B-B14F-4D97-AF65-F5344CB8AC3E}">
        <p14:creationId xmlns:p14="http://schemas.microsoft.com/office/powerpoint/2010/main" val="9041688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5648" y="403538"/>
            <a:ext cx="10131425" cy="1456267"/>
          </a:xfrm>
        </p:spPr>
        <p:txBody>
          <a:bodyPr/>
          <a:lstStyle/>
          <a:p>
            <a:r>
              <a:rPr lang="tr-TR" b="1" dirty="0"/>
              <a:t>2.2.6.4. </a:t>
            </a:r>
            <a:r>
              <a:rPr lang="tr-TR" b="1" dirty="0" err="1" smtClean="0"/>
              <a:t>Lokasyonlar</a:t>
            </a:r>
            <a:endParaRPr lang="en-US" dirty="0"/>
          </a:p>
        </p:txBody>
      </p:sp>
      <p:sp>
        <p:nvSpPr>
          <p:cNvPr id="3" name="İçerik Yer Tutucusu 2"/>
          <p:cNvSpPr>
            <a:spLocks noGrp="1"/>
          </p:cNvSpPr>
          <p:nvPr>
            <p:ph idx="1"/>
          </p:nvPr>
        </p:nvSpPr>
        <p:spPr>
          <a:xfrm>
            <a:off x="312312" y="1639791"/>
            <a:ext cx="4568781" cy="4464795"/>
          </a:xfrm>
        </p:spPr>
        <p:txBody>
          <a:bodyPr>
            <a:normAutofit lnSpcReduction="10000"/>
          </a:bodyPr>
          <a:lstStyle/>
          <a:p>
            <a:r>
              <a:rPr lang="tr-TR" dirty="0"/>
              <a:t>Koridora/koridorlara bağlı ve en küçük stoklama alanı olarak kabul edilecek olan göz/</a:t>
            </a:r>
            <a:r>
              <a:rPr lang="tr-TR" dirty="0" err="1"/>
              <a:t>lokasyonlar</a:t>
            </a:r>
            <a:r>
              <a:rPr lang="tr-TR" dirty="0"/>
              <a:t> sistemde tanımlı olacaktır.</a:t>
            </a:r>
            <a:endParaRPr lang="en-US" dirty="0"/>
          </a:p>
          <a:p>
            <a:r>
              <a:rPr lang="tr-TR" dirty="0" smtClean="0"/>
              <a:t>Bu </a:t>
            </a:r>
            <a:r>
              <a:rPr lang="tr-TR" dirty="0" err="1"/>
              <a:t>lokasyonlar</a:t>
            </a:r>
            <a:r>
              <a:rPr lang="tr-TR" dirty="0"/>
              <a:t> kontrolsüz zemin </a:t>
            </a:r>
            <a:r>
              <a:rPr lang="tr-TR" dirty="0" err="1"/>
              <a:t>lokasyonları</a:t>
            </a:r>
            <a:r>
              <a:rPr lang="tr-TR" dirty="0"/>
              <a:t> olabileceği gibi yeri (x/y) (kat ve sıra var ise), girişe/çıkışa bloke (e/h), toplama/yerleştirme sırası, ağırlık kontrolü, hacim kontrolü, ebatlar (uzunluk, genişlik, yükseklik), maksimum birim kontrolü, maksimum koli kontrolü, maksimum  paket/palet  kontrolü,  maksimum  </a:t>
            </a:r>
            <a:r>
              <a:rPr lang="tr-TR" dirty="0" err="1"/>
              <a:t>lp</a:t>
            </a:r>
            <a:r>
              <a:rPr lang="tr-TR" dirty="0"/>
              <a:t>  (konteyner)  kontrolü,  üst  üste paket/palet/kasa vb. kontrolü, arka arkaya paket/palet/kasa vb. kontrolü, yerleştirme/toplama yönü, vb. </a:t>
            </a:r>
            <a:r>
              <a:rPr lang="tr-TR" dirty="0" err="1"/>
              <a:t>paramatreler</a:t>
            </a:r>
            <a:r>
              <a:rPr lang="tr-TR" dirty="0"/>
              <a:t> ile akıllı olarak kontrol edilebilmektedir.</a:t>
            </a:r>
            <a:endParaRPr lang="en-US" dirty="0"/>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093" y="2257977"/>
            <a:ext cx="7147346" cy="277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053370" y="5200781"/>
            <a:ext cx="4802791" cy="369332"/>
          </a:xfrm>
          <a:prstGeom prst="rect">
            <a:avLst/>
          </a:prstGeom>
          <a:noFill/>
        </p:spPr>
        <p:txBody>
          <a:bodyPr wrap="square" rtlCol="0">
            <a:spAutoFit/>
          </a:bodyPr>
          <a:lstStyle/>
          <a:p>
            <a:pPr algn="ctr"/>
            <a:r>
              <a:rPr lang="tr-TR" b="1" dirty="0" err="1"/>
              <a:t>Lokasyonlar</a:t>
            </a:r>
            <a:r>
              <a:rPr lang="tr-TR" b="1" dirty="0"/>
              <a:t> ekranı</a:t>
            </a:r>
            <a:endParaRPr lang="en-US" dirty="0"/>
          </a:p>
        </p:txBody>
      </p:sp>
    </p:spTree>
    <p:extLst>
      <p:ext uri="{BB962C8B-B14F-4D97-AF65-F5344CB8AC3E}">
        <p14:creationId xmlns:p14="http://schemas.microsoft.com/office/powerpoint/2010/main" val="27424880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34285" y="390540"/>
            <a:ext cx="3181037" cy="510981"/>
          </a:xfrm>
        </p:spPr>
        <p:txBody>
          <a:bodyPr>
            <a:noAutofit/>
          </a:bodyPr>
          <a:lstStyle/>
          <a:p>
            <a:r>
              <a:rPr lang="tr-TR" sz="2400" b="1" u="sng" dirty="0" err="1"/>
              <a:t>Lokasyon</a:t>
            </a:r>
            <a:r>
              <a:rPr lang="tr-TR" sz="2400" b="1" u="sng" dirty="0"/>
              <a:t> Özellikleri</a:t>
            </a:r>
            <a:endParaRPr lang="en-US" sz="2400" b="1" u="sng"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412" y="901520"/>
            <a:ext cx="4646098" cy="514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443211" y="6045649"/>
            <a:ext cx="3400022" cy="369332"/>
          </a:xfrm>
          <a:prstGeom prst="rect">
            <a:avLst/>
          </a:prstGeom>
          <a:noFill/>
        </p:spPr>
        <p:txBody>
          <a:bodyPr wrap="square" rtlCol="0">
            <a:spAutoFit/>
          </a:bodyPr>
          <a:lstStyle/>
          <a:p>
            <a:pPr algn="ctr"/>
            <a:r>
              <a:rPr lang="tr-TR" b="1" dirty="0" err="1"/>
              <a:t>Lokasyon</a:t>
            </a:r>
            <a:r>
              <a:rPr lang="tr-TR" b="1" dirty="0"/>
              <a:t> özellikleri </a:t>
            </a:r>
            <a:r>
              <a:rPr lang="tr-TR" b="1" dirty="0" smtClean="0"/>
              <a:t>ekranı</a:t>
            </a:r>
            <a:endParaRPr lang="en-US" dirty="0"/>
          </a:p>
        </p:txBody>
      </p:sp>
    </p:spTree>
    <p:extLst>
      <p:ext uri="{BB962C8B-B14F-4D97-AF65-F5344CB8AC3E}">
        <p14:creationId xmlns:p14="http://schemas.microsoft.com/office/powerpoint/2010/main" val="21971645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2.2.6.5. Bölgesel </a:t>
            </a:r>
            <a:r>
              <a:rPr lang="tr-TR" b="1" dirty="0" smtClean="0"/>
              <a:t>Alanlar</a:t>
            </a:r>
            <a:endParaRPr lang="en-US" dirty="0"/>
          </a:p>
        </p:txBody>
      </p:sp>
      <p:sp>
        <p:nvSpPr>
          <p:cNvPr id="3" name="İçerik Yer Tutucusu 2"/>
          <p:cNvSpPr>
            <a:spLocks noGrp="1"/>
          </p:cNvSpPr>
          <p:nvPr>
            <p:ph idx="1"/>
          </p:nvPr>
        </p:nvSpPr>
        <p:spPr>
          <a:xfrm>
            <a:off x="685801" y="2142068"/>
            <a:ext cx="2830131" cy="3447364"/>
          </a:xfrm>
        </p:spPr>
        <p:txBody>
          <a:bodyPr/>
          <a:lstStyle/>
          <a:p>
            <a:r>
              <a:rPr lang="tr-TR" dirty="0" smtClean="0"/>
              <a:t>Stok </a:t>
            </a:r>
            <a:r>
              <a:rPr lang="tr-TR" dirty="0"/>
              <a:t>alanında fiziksel olarak ayrılmayan fakat malzeme tiplerine, ağırlık ya da hacimlerine göre mantıksal alanlar tanımlanabilecektir. Bu alanlar </a:t>
            </a:r>
            <a:r>
              <a:rPr lang="tr-TR" dirty="0" err="1"/>
              <a:t>operasyonel</a:t>
            </a:r>
            <a:r>
              <a:rPr lang="tr-TR" dirty="0"/>
              <a:t> olarak iş akışlarına ya da önceliklere etki eden alanlardır.</a:t>
            </a:r>
            <a:endParaRPr lang="en-US" dirty="0"/>
          </a:p>
          <a:p>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932" y="2296615"/>
            <a:ext cx="8319109" cy="27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370168" y="5043085"/>
            <a:ext cx="4610637" cy="369332"/>
          </a:xfrm>
          <a:prstGeom prst="rect">
            <a:avLst/>
          </a:prstGeom>
          <a:noFill/>
        </p:spPr>
        <p:txBody>
          <a:bodyPr wrap="square" rtlCol="0">
            <a:spAutoFit/>
          </a:bodyPr>
          <a:lstStyle/>
          <a:p>
            <a:pPr algn="ctr"/>
            <a:r>
              <a:rPr lang="tr-TR" b="1" dirty="0"/>
              <a:t>Bölgesel alanlar ekranı</a:t>
            </a:r>
            <a:endParaRPr lang="en-US" dirty="0"/>
          </a:p>
        </p:txBody>
      </p:sp>
    </p:spTree>
    <p:extLst>
      <p:ext uri="{BB962C8B-B14F-4D97-AF65-F5344CB8AC3E}">
        <p14:creationId xmlns:p14="http://schemas.microsoft.com/office/powerpoint/2010/main" val="2553630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1.3. Haberleşme Ünitesinin Bilgisayara </a:t>
            </a:r>
            <a:r>
              <a:rPr lang="tr-TR" b="1" dirty="0" smtClean="0"/>
              <a:t>Bağlanması</a:t>
            </a:r>
            <a:endParaRPr lang="en-US" dirty="0"/>
          </a:p>
        </p:txBody>
      </p:sp>
      <p:sp>
        <p:nvSpPr>
          <p:cNvPr id="3" name="İçerik Yer Tutucusu 2"/>
          <p:cNvSpPr>
            <a:spLocks noGrp="1"/>
          </p:cNvSpPr>
          <p:nvPr>
            <p:ph idx="1"/>
          </p:nvPr>
        </p:nvSpPr>
        <p:spPr>
          <a:xfrm>
            <a:off x="685802" y="1588275"/>
            <a:ext cx="4427112" cy="4954193"/>
          </a:xfrm>
        </p:spPr>
        <p:txBody>
          <a:bodyPr/>
          <a:lstStyle/>
          <a:p>
            <a:r>
              <a:rPr lang="tr-TR" dirty="0"/>
              <a:t>El terminalleri ile birlikte iki farklı haberleşme ünitesinden biri verilmektedir.</a:t>
            </a:r>
            <a:endParaRPr lang="en-US" dirty="0"/>
          </a:p>
          <a:p>
            <a:pPr marL="0" indent="0">
              <a:buNone/>
            </a:pPr>
            <a:r>
              <a:rPr lang="tr-TR" dirty="0" smtClean="0"/>
              <a:t>	- Seri </a:t>
            </a:r>
            <a:r>
              <a:rPr lang="tr-TR" dirty="0"/>
              <a:t>port (RS232C=com port) bağlantılı haberleşme ünitesi</a:t>
            </a:r>
            <a:endParaRPr lang="en-US" dirty="0"/>
          </a:p>
          <a:p>
            <a:pPr marL="0" indent="0">
              <a:buNone/>
            </a:pPr>
            <a:r>
              <a:rPr lang="tr-TR" dirty="0" smtClean="0"/>
              <a:t>	- USB </a:t>
            </a:r>
            <a:r>
              <a:rPr lang="tr-TR" dirty="0"/>
              <a:t>port bağlantılı haberleşme ünitesi</a:t>
            </a:r>
            <a:endParaRPr lang="en-US" dirty="0"/>
          </a:p>
          <a:p>
            <a:pPr marL="0" indent="0">
              <a:buNone/>
            </a:pPr>
            <a:r>
              <a:rPr lang="tr-TR" dirty="0"/>
              <a:t>	</a:t>
            </a:r>
            <a:r>
              <a:rPr lang="tr-TR" dirty="0" smtClean="0"/>
              <a:t>- Seri </a:t>
            </a:r>
            <a:r>
              <a:rPr lang="tr-TR" dirty="0"/>
              <a:t>port bağlantı tipli haberleşme ünitesi kullanılıyor ise aşağıdaki şekilde de görülen  haberleşme  ünitesinin  kablo  ucunu  bilgisayarın  uygun  </a:t>
            </a:r>
            <a:r>
              <a:rPr lang="tr-TR" dirty="0" smtClean="0"/>
              <a:t>bölümünde</a:t>
            </a:r>
            <a:r>
              <a:rPr lang="tr-TR" dirty="0"/>
              <a:t> </a:t>
            </a:r>
            <a:r>
              <a:rPr lang="tr-TR" dirty="0" smtClean="0"/>
              <a:t>bulunan </a:t>
            </a:r>
            <a:r>
              <a:rPr lang="tr-TR" dirty="0"/>
              <a:t>seri port yuvasına (com port) takınız</a:t>
            </a:r>
            <a:r>
              <a:rPr lang="tr-TR" dirty="0" smtClean="0"/>
              <a:t>.</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914" y="2277104"/>
            <a:ext cx="6864229" cy="31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173428" y="5625784"/>
            <a:ext cx="2743200" cy="369332"/>
          </a:xfrm>
          <a:prstGeom prst="rect">
            <a:avLst/>
          </a:prstGeom>
          <a:noFill/>
        </p:spPr>
        <p:txBody>
          <a:bodyPr wrap="square" rtlCol="0">
            <a:spAutoFit/>
          </a:bodyPr>
          <a:lstStyle/>
          <a:p>
            <a:r>
              <a:rPr lang="tr-TR" b="1" dirty="0"/>
              <a:t>El terminali port bağlantısı</a:t>
            </a:r>
            <a:endParaRPr lang="en-US" dirty="0"/>
          </a:p>
        </p:txBody>
      </p:sp>
    </p:spTree>
    <p:extLst>
      <p:ext uri="{BB962C8B-B14F-4D97-AF65-F5344CB8AC3E}">
        <p14:creationId xmlns:p14="http://schemas.microsoft.com/office/powerpoint/2010/main" val="15499668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2" y="2142068"/>
            <a:ext cx="2984678" cy="3382970"/>
          </a:xfrm>
        </p:spPr>
        <p:txBody>
          <a:bodyPr/>
          <a:lstStyle/>
          <a:p>
            <a:r>
              <a:rPr lang="tr-TR" b="1" u="sng" dirty="0"/>
              <a:t>Bölgesel alan </a:t>
            </a:r>
            <a:r>
              <a:rPr lang="tr-TR" b="1" u="sng" dirty="0" err="1"/>
              <a:t>lokasyonları</a:t>
            </a:r>
            <a:endParaRPr lang="en-US" b="1" u="sng" dirty="0"/>
          </a:p>
          <a:p>
            <a:r>
              <a:rPr lang="tr-TR" dirty="0" smtClean="0"/>
              <a:t>Sistemde </a:t>
            </a:r>
            <a:r>
              <a:rPr lang="tr-TR" dirty="0"/>
              <a:t>tüm bölgesel alanlar koridor, </a:t>
            </a:r>
            <a:r>
              <a:rPr lang="tr-TR" dirty="0" err="1"/>
              <a:t>lokasyonlar</a:t>
            </a:r>
            <a:r>
              <a:rPr lang="tr-TR" dirty="0"/>
              <a:t> bir bölgesel alana dâhil edilebildiği gibi başka bir bölgesel alanda başka bir bölgesel alan içine dâhil edilebilir.</a:t>
            </a:r>
            <a:endParaRPr lang="en-US" dirty="0"/>
          </a:p>
          <a:p>
            <a:endParaRPr lang="en-US" dirty="0"/>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800" y="2142068"/>
            <a:ext cx="7038394" cy="38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161163" y="6073414"/>
            <a:ext cx="4713668" cy="369332"/>
          </a:xfrm>
          <a:prstGeom prst="rect">
            <a:avLst/>
          </a:prstGeom>
          <a:noFill/>
        </p:spPr>
        <p:txBody>
          <a:bodyPr wrap="square" rtlCol="0">
            <a:spAutoFit/>
          </a:bodyPr>
          <a:lstStyle/>
          <a:p>
            <a:pPr algn="ctr"/>
            <a:r>
              <a:rPr lang="tr-TR" b="1" dirty="0"/>
              <a:t>Bölgesel alan </a:t>
            </a:r>
            <a:r>
              <a:rPr lang="tr-TR" b="1" dirty="0" err="1"/>
              <a:t>lokasyonları</a:t>
            </a:r>
            <a:r>
              <a:rPr lang="tr-TR" b="1" dirty="0"/>
              <a:t> ekranı</a:t>
            </a:r>
            <a:endParaRPr lang="en-US" dirty="0"/>
          </a:p>
        </p:txBody>
      </p:sp>
    </p:spTree>
    <p:extLst>
      <p:ext uri="{BB962C8B-B14F-4D97-AF65-F5344CB8AC3E}">
        <p14:creationId xmlns:p14="http://schemas.microsoft.com/office/powerpoint/2010/main" val="25069170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2.2.6.6</a:t>
            </a:r>
            <a:r>
              <a:rPr lang="tr-TR" b="1" dirty="0"/>
              <a:t>.  </a:t>
            </a:r>
            <a:r>
              <a:rPr lang="tr-TR" b="1" dirty="0" smtClean="0"/>
              <a:t>Rampalar</a:t>
            </a:r>
            <a:endParaRPr lang="en-US" dirty="0"/>
          </a:p>
        </p:txBody>
      </p:sp>
      <p:sp>
        <p:nvSpPr>
          <p:cNvPr id="3" name="İçerik Yer Tutucusu 2"/>
          <p:cNvSpPr>
            <a:spLocks noGrp="1"/>
          </p:cNvSpPr>
          <p:nvPr>
            <p:ph idx="1"/>
          </p:nvPr>
        </p:nvSpPr>
        <p:spPr>
          <a:xfrm>
            <a:off x="685802" y="2142068"/>
            <a:ext cx="2727100" cy="3627668"/>
          </a:xfrm>
        </p:spPr>
        <p:txBody>
          <a:bodyPr/>
          <a:lstStyle/>
          <a:p>
            <a:r>
              <a:rPr lang="tr-TR" dirty="0" smtClean="0"/>
              <a:t>İşletme sahasında </a:t>
            </a:r>
            <a:r>
              <a:rPr lang="tr-TR" dirty="0"/>
              <a:t>ya da dış depolarda bulunan her tip rampa sistemde tanımlanabilecektir. Bununla birlikte her rampa için bağlı olduğu stok alanı, tipi vb. detayda sisteme tanımlanacaktır.</a:t>
            </a:r>
            <a:endParaRPr lang="en-US" dirty="0"/>
          </a:p>
          <a:p>
            <a:endParaRPr lang="en-US"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285" y="1912423"/>
            <a:ext cx="6869941" cy="377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010655" y="5769736"/>
            <a:ext cx="2743200" cy="369332"/>
          </a:xfrm>
          <a:prstGeom prst="rect">
            <a:avLst/>
          </a:prstGeom>
          <a:noFill/>
        </p:spPr>
        <p:txBody>
          <a:bodyPr wrap="square" rtlCol="0">
            <a:spAutoFit/>
          </a:bodyPr>
          <a:lstStyle/>
          <a:p>
            <a:pPr algn="ctr"/>
            <a:r>
              <a:rPr lang="tr-TR" b="1" dirty="0"/>
              <a:t>Rampalar </a:t>
            </a:r>
            <a:r>
              <a:rPr lang="tr-TR" b="1" dirty="0" smtClean="0"/>
              <a:t>ekranı</a:t>
            </a:r>
            <a:endParaRPr lang="en-US" dirty="0"/>
          </a:p>
        </p:txBody>
      </p:sp>
    </p:spTree>
    <p:extLst>
      <p:ext uri="{BB962C8B-B14F-4D97-AF65-F5344CB8AC3E}">
        <p14:creationId xmlns:p14="http://schemas.microsoft.com/office/powerpoint/2010/main" val="15595328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2.2.6.7</a:t>
            </a:r>
            <a:r>
              <a:rPr lang="tr-TR" b="1" dirty="0"/>
              <a:t>. Taşıma ile İlgili Tanımlar</a:t>
            </a:r>
            <a:endParaRPr lang="en-US" dirty="0"/>
          </a:p>
        </p:txBody>
      </p:sp>
      <p:sp>
        <p:nvSpPr>
          <p:cNvPr id="3" name="İçerik Yer Tutucusu 2"/>
          <p:cNvSpPr>
            <a:spLocks noGrp="1"/>
          </p:cNvSpPr>
          <p:nvPr>
            <p:ph idx="1"/>
          </p:nvPr>
        </p:nvSpPr>
        <p:spPr>
          <a:xfrm>
            <a:off x="685802" y="2142067"/>
            <a:ext cx="6165760" cy="3408727"/>
          </a:xfrm>
        </p:spPr>
        <p:txBody>
          <a:bodyPr/>
          <a:lstStyle/>
          <a:p>
            <a:r>
              <a:rPr lang="tr-TR" dirty="0"/>
              <a:t>Taşıma ile ilgili tanımlamalar bölümünde aşağıdaki tanımlar yapılır:</a:t>
            </a:r>
            <a:endParaRPr lang="en-US" dirty="0"/>
          </a:p>
          <a:p>
            <a:pPr lvl="2"/>
            <a:r>
              <a:rPr lang="tr-TR" dirty="0" smtClean="0"/>
              <a:t>Nakliyeciler</a:t>
            </a:r>
            <a:endParaRPr lang="en-US" dirty="0"/>
          </a:p>
          <a:p>
            <a:pPr lvl="2"/>
            <a:r>
              <a:rPr lang="tr-TR" dirty="0" smtClean="0"/>
              <a:t>Nakliye </a:t>
            </a:r>
            <a:r>
              <a:rPr lang="tr-TR" dirty="0"/>
              <a:t>aracı tanımları</a:t>
            </a:r>
            <a:endParaRPr lang="en-US" dirty="0"/>
          </a:p>
          <a:p>
            <a:pPr lvl="2"/>
            <a:r>
              <a:rPr lang="tr-TR" dirty="0" smtClean="0"/>
              <a:t>Park </a:t>
            </a:r>
            <a:r>
              <a:rPr lang="tr-TR" dirty="0"/>
              <a:t>alanları</a:t>
            </a:r>
            <a:endParaRPr lang="en-US" dirty="0"/>
          </a:p>
          <a:p>
            <a:pPr lvl="2"/>
            <a:r>
              <a:rPr lang="tr-TR" dirty="0" smtClean="0"/>
              <a:t>Sürücüler</a:t>
            </a:r>
            <a:endParaRPr lang="en-US" dirty="0"/>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562" y="3146298"/>
            <a:ext cx="3852634" cy="203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Metin kutusu 24"/>
          <p:cNvSpPr txBox="1"/>
          <p:nvPr/>
        </p:nvSpPr>
        <p:spPr>
          <a:xfrm>
            <a:off x="6749456" y="5257662"/>
            <a:ext cx="4056845" cy="369332"/>
          </a:xfrm>
          <a:prstGeom prst="rect">
            <a:avLst/>
          </a:prstGeom>
          <a:noFill/>
        </p:spPr>
        <p:txBody>
          <a:bodyPr wrap="square" rtlCol="0">
            <a:spAutoFit/>
          </a:bodyPr>
          <a:lstStyle/>
          <a:p>
            <a:pPr algn="ctr"/>
            <a:r>
              <a:rPr lang="tr-TR" b="1" dirty="0" smtClean="0"/>
              <a:t>Taşıma </a:t>
            </a:r>
            <a:r>
              <a:rPr lang="tr-TR" b="1" dirty="0"/>
              <a:t>ile ilgili tanımlar </a:t>
            </a:r>
            <a:r>
              <a:rPr lang="tr-TR" b="1" dirty="0" smtClean="0"/>
              <a:t>ekranı</a:t>
            </a:r>
            <a:endParaRPr lang="en-US" dirty="0"/>
          </a:p>
        </p:txBody>
      </p:sp>
    </p:spTree>
    <p:extLst>
      <p:ext uri="{BB962C8B-B14F-4D97-AF65-F5344CB8AC3E}">
        <p14:creationId xmlns:p14="http://schemas.microsoft.com/office/powerpoint/2010/main" val="29707239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a:t>
            </a:r>
            <a:r>
              <a:rPr lang="tr-TR" dirty="0" smtClean="0"/>
              <a:t>Nakliyeciler</a:t>
            </a:r>
            <a:endParaRPr lang="en-US" dirty="0"/>
          </a:p>
        </p:txBody>
      </p:sp>
      <p:sp>
        <p:nvSpPr>
          <p:cNvPr id="3" name="İçerik Yer Tutucusu 2"/>
          <p:cNvSpPr>
            <a:spLocks noGrp="1"/>
          </p:cNvSpPr>
          <p:nvPr>
            <p:ph idx="1"/>
          </p:nvPr>
        </p:nvSpPr>
        <p:spPr>
          <a:xfrm>
            <a:off x="685802" y="2142067"/>
            <a:ext cx="2933162" cy="3653426"/>
          </a:xfrm>
        </p:spPr>
        <p:txBody>
          <a:bodyPr/>
          <a:lstStyle/>
          <a:p>
            <a:r>
              <a:rPr lang="tr-TR" dirty="0"/>
              <a:t>İşletme adına nakliye işlemlerini yapan tüm nakliyeci, lojistik şirketi vb. sistemde tanımlanabilecektir. Bununla birlikte her nakliyeci için tek tek raporlama için parametre teşkil edecek ek özelliklerde sistemde tutulabilecektir.</a:t>
            </a:r>
            <a:endParaRPr lang="en-US"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964" y="2749550"/>
            <a:ext cx="8016594" cy="22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231790" y="5007598"/>
            <a:ext cx="4790941" cy="369332"/>
          </a:xfrm>
          <a:prstGeom prst="rect">
            <a:avLst/>
          </a:prstGeom>
          <a:noFill/>
        </p:spPr>
        <p:txBody>
          <a:bodyPr wrap="square" rtlCol="0">
            <a:spAutoFit/>
          </a:bodyPr>
          <a:lstStyle/>
          <a:p>
            <a:pPr algn="ctr"/>
            <a:r>
              <a:rPr lang="tr-TR" dirty="0" smtClean="0"/>
              <a:t>Nakliyeciler ekranı</a:t>
            </a:r>
            <a:endParaRPr lang="en-US" dirty="0"/>
          </a:p>
        </p:txBody>
      </p:sp>
    </p:spTree>
    <p:extLst>
      <p:ext uri="{BB962C8B-B14F-4D97-AF65-F5344CB8AC3E}">
        <p14:creationId xmlns:p14="http://schemas.microsoft.com/office/powerpoint/2010/main" val="16122605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Nakliye araç tipleri</a:t>
            </a:r>
            <a:endParaRPr lang="en-US" dirty="0"/>
          </a:p>
        </p:txBody>
      </p:sp>
      <p:sp>
        <p:nvSpPr>
          <p:cNvPr id="3" name="İçerik Yer Tutucusu 2"/>
          <p:cNvSpPr>
            <a:spLocks noGrp="1"/>
          </p:cNvSpPr>
          <p:nvPr>
            <p:ph idx="1"/>
          </p:nvPr>
        </p:nvSpPr>
        <p:spPr>
          <a:xfrm>
            <a:off x="685801" y="2142067"/>
            <a:ext cx="3061951" cy="3576153"/>
          </a:xfrm>
        </p:spPr>
        <p:txBody>
          <a:bodyPr/>
          <a:lstStyle/>
          <a:p>
            <a:r>
              <a:rPr lang="tr-TR" dirty="0"/>
              <a:t>İşletme sahasında yükleme yapılacak olan çekici, römork, vb. detayda kamyon tipleri sistemde tanımlanabilecektir.</a:t>
            </a:r>
            <a:endParaRPr lang="en-US" dirty="0"/>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002" y="2915387"/>
            <a:ext cx="6684224" cy="191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118280" y="4829576"/>
            <a:ext cx="4713667" cy="369332"/>
          </a:xfrm>
          <a:prstGeom prst="rect">
            <a:avLst/>
          </a:prstGeom>
          <a:noFill/>
        </p:spPr>
        <p:txBody>
          <a:bodyPr wrap="square" rtlCol="0">
            <a:spAutoFit/>
          </a:bodyPr>
          <a:lstStyle/>
          <a:p>
            <a:pPr algn="ctr"/>
            <a:r>
              <a:rPr lang="tr-TR" b="1" dirty="0"/>
              <a:t>Nakliye araç tipleri ekranı</a:t>
            </a:r>
            <a:endParaRPr lang="en-US" dirty="0"/>
          </a:p>
        </p:txBody>
      </p:sp>
    </p:spTree>
    <p:extLst>
      <p:ext uri="{BB962C8B-B14F-4D97-AF65-F5344CB8AC3E}">
        <p14:creationId xmlns:p14="http://schemas.microsoft.com/office/powerpoint/2010/main" val="18477971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Nakliye araçları</a:t>
            </a:r>
            <a:endParaRPr lang="en-US" dirty="0"/>
          </a:p>
        </p:txBody>
      </p:sp>
      <p:sp>
        <p:nvSpPr>
          <p:cNvPr id="3" name="İçerik Yer Tutucusu 2"/>
          <p:cNvSpPr>
            <a:spLocks noGrp="1"/>
          </p:cNvSpPr>
          <p:nvPr>
            <p:ph idx="1"/>
          </p:nvPr>
        </p:nvSpPr>
        <p:spPr>
          <a:xfrm>
            <a:off x="685802" y="2142068"/>
            <a:ext cx="3229376" cy="3511758"/>
          </a:xfrm>
        </p:spPr>
        <p:txBody>
          <a:bodyPr/>
          <a:lstStyle/>
          <a:p>
            <a:r>
              <a:rPr lang="tr-TR" dirty="0"/>
              <a:t>İşletme sahasında yükleme yapılacak olan ve tipleri tanımlı tüm araçlar marka, plaka, hacim, yüzölçümü vb. detayda sistemde tanımlanacaktır.</a:t>
            </a:r>
            <a:endParaRPr lang="en-US" dirty="0"/>
          </a:p>
          <a:p>
            <a:endParaRPr lang="en-US" dirty="0"/>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522" y="2427579"/>
            <a:ext cx="6677704" cy="236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391996" y="4967987"/>
            <a:ext cx="4172755" cy="369332"/>
          </a:xfrm>
          <a:prstGeom prst="rect">
            <a:avLst/>
          </a:prstGeom>
          <a:noFill/>
        </p:spPr>
        <p:txBody>
          <a:bodyPr wrap="square" rtlCol="0">
            <a:spAutoFit/>
          </a:bodyPr>
          <a:lstStyle/>
          <a:p>
            <a:pPr algn="ctr"/>
            <a:r>
              <a:rPr lang="tr-TR" b="1" dirty="0"/>
              <a:t>Nakliye araçları ekranı</a:t>
            </a:r>
            <a:endParaRPr lang="en-US" dirty="0"/>
          </a:p>
        </p:txBody>
      </p:sp>
    </p:spTree>
    <p:extLst>
      <p:ext uri="{BB962C8B-B14F-4D97-AF65-F5344CB8AC3E}">
        <p14:creationId xmlns:p14="http://schemas.microsoft.com/office/powerpoint/2010/main" val="42002422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Park </a:t>
            </a:r>
            <a:r>
              <a:rPr lang="tr-TR" dirty="0" smtClean="0"/>
              <a:t>alanları</a:t>
            </a:r>
            <a:endParaRPr lang="en-US" dirty="0"/>
          </a:p>
        </p:txBody>
      </p:sp>
      <p:sp>
        <p:nvSpPr>
          <p:cNvPr id="3" name="İçerik Yer Tutucusu 2"/>
          <p:cNvSpPr>
            <a:spLocks noGrp="1"/>
          </p:cNvSpPr>
          <p:nvPr>
            <p:ph idx="1"/>
          </p:nvPr>
        </p:nvSpPr>
        <p:spPr>
          <a:xfrm>
            <a:off x="685801" y="2142067"/>
            <a:ext cx="3113467" cy="3820851"/>
          </a:xfrm>
        </p:spPr>
        <p:txBody>
          <a:bodyPr/>
          <a:lstStyle/>
          <a:p>
            <a:r>
              <a:rPr lang="tr-TR" dirty="0"/>
              <a:t>İşletme  içinde  bulunan  tüm  operasyona  bağlı  park  alanlarının  bağlı  bulunduğu yerleşke ve yüzölçümü detayında tanımlamaları sisteme </a:t>
            </a:r>
            <a:r>
              <a:rPr lang="tr-TR" dirty="0" smtClean="0"/>
              <a:t>yapılabilecektir.</a:t>
            </a:r>
            <a:endParaRPr lang="en-US" dirty="0"/>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9268" y="2969906"/>
            <a:ext cx="7745394" cy="196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585587" y="5078431"/>
            <a:ext cx="4172755" cy="369332"/>
          </a:xfrm>
          <a:prstGeom prst="rect">
            <a:avLst/>
          </a:prstGeom>
          <a:noFill/>
        </p:spPr>
        <p:txBody>
          <a:bodyPr wrap="square" rtlCol="0">
            <a:spAutoFit/>
          </a:bodyPr>
          <a:lstStyle/>
          <a:p>
            <a:pPr algn="ctr"/>
            <a:r>
              <a:rPr lang="tr-TR" b="1" dirty="0"/>
              <a:t>Park alanları </a:t>
            </a:r>
            <a:r>
              <a:rPr lang="tr-TR" b="1" dirty="0" smtClean="0"/>
              <a:t>ekranı</a:t>
            </a:r>
            <a:endParaRPr lang="en-US" dirty="0"/>
          </a:p>
        </p:txBody>
      </p:sp>
    </p:spTree>
    <p:extLst>
      <p:ext uri="{BB962C8B-B14F-4D97-AF65-F5344CB8AC3E}">
        <p14:creationId xmlns:p14="http://schemas.microsoft.com/office/powerpoint/2010/main" val="16927746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Sürücüler</a:t>
            </a:r>
            <a:endParaRPr lang="en-US" dirty="0"/>
          </a:p>
        </p:txBody>
      </p:sp>
      <p:sp>
        <p:nvSpPr>
          <p:cNvPr id="3" name="İçerik Yer Tutucusu 2"/>
          <p:cNvSpPr>
            <a:spLocks noGrp="1"/>
          </p:cNvSpPr>
          <p:nvPr>
            <p:ph idx="1"/>
          </p:nvPr>
        </p:nvSpPr>
        <p:spPr>
          <a:xfrm>
            <a:off x="685802" y="2142068"/>
            <a:ext cx="2894526" cy="3589032"/>
          </a:xfrm>
        </p:spPr>
        <p:txBody>
          <a:bodyPr/>
          <a:lstStyle/>
          <a:p>
            <a:r>
              <a:rPr lang="tr-TR" dirty="0"/>
              <a:t>İşletme ve nakliyeci firma adına kamyon kullanan tüm sürücüler ehliyet bilgileri ile birlikte sistemde tanımlanabilecektir.</a:t>
            </a:r>
            <a:endParaRPr lang="en-US" dirty="0"/>
          </a:p>
          <a:p>
            <a:endParaRPr lang="en-US"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708" y="2709326"/>
            <a:ext cx="7695216" cy="226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537915" y="5087155"/>
            <a:ext cx="3992451" cy="369332"/>
          </a:xfrm>
          <a:prstGeom prst="rect">
            <a:avLst/>
          </a:prstGeom>
          <a:noFill/>
        </p:spPr>
        <p:txBody>
          <a:bodyPr wrap="square" rtlCol="0">
            <a:spAutoFit/>
          </a:bodyPr>
          <a:lstStyle/>
          <a:p>
            <a:pPr algn="ctr"/>
            <a:r>
              <a:rPr lang="tr-TR" b="1" dirty="0"/>
              <a:t>Sürücüler ekranı</a:t>
            </a:r>
            <a:endParaRPr lang="en-US" dirty="0"/>
          </a:p>
        </p:txBody>
      </p:sp>
    </p:spTree>
    <p:extLst>
      <p:ext uri="{BB962C8B-B14F-4D97-AF65-F5344CB8AC3E}">
        <p14:creationId xmlns:p14="http://schemas.microsoft.com/office/powerpoint/2010/main" val="15355993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2.2.6.8</a:t>
            </a:r>
            <a:r>
              <a:rPr lang="tr-TR" b="1" dirty="0"/>
              <a:t>. Operasyonlar İle İlgili Tanımlar</a:t>
            </a:r>
            <a:endParaRPr lang="en-US" dirty="0"/>
          </a:p>
        </p:txBody>
      </p:sp>
      <p:sp>
        <p:nvSpPr>
          <p:cNvPr id="3" name="İçerik Yer Tutucusu 2"/>
          <p:cNvSpPr>
            <a:spLocks noGrp="1"/>
          </p:cNvSpPr>
          <p:nvPr>
            <p:ph idx="1"/>
          </p:nvPr>
        </p:nvSpPr>
        <p:spPr>
          <a:xfrm>
            <a:off x="685801" y="1764406"/>
            <a:ext cx="4774841" cy="4752303"/>
          </a:xfrm>
        </p:spPr>
        <p:txBody>
          <a:bodyPr>
            <a:normAutofit/>
          </a:bodyPr>
          <a:lstStyle/>
          <a:p>
            <a:r>
              <a:rPr lang="tr-TR" dirty="0"/>
              <a:t>Sistem tanımları bölümünde aşağıdaki tanımlamalar yapılır:</a:t>
            </a:r>
            <a:endParaRPr lang="en-US" dirty="0"/>
          </a:p>
          <a:p>
            <a:pPr lvl="1"/>
            <a:r>
              <a:rPr lang="tr-TR" dirty="0" smtClean="0"/>
              <a:t>Döküm </a:t>
            </a:r>
            <a:r>
              <a:rPr lang="tr-TR" dirty="0"/>
              <a:t>ile ilgili tanımlar</a:t>
            </a:r>
            <a:endParaRPr lang="en-US" dirty="0"/>
          </a:p>
          <a:p>
            <a:pPr lvl="1"/>
            <a:r>
              <a:rPr lang="tr-TR" dirty="0" smtClean="0"/>
              <a:t>Mal </a:t>
            </a:r>
            <a:r>
              <a:rPr lang="tr-TR" dirty="0"/>
              <a:t>kabul ile ilgili tanımlamalar</a:t>
            </a:r>
            <a:endParaRPr lang="en-US" dirty="0"/>
          </a:p>
          <a:p>
            <a:pPr lvl="1"/>
            <a:r>
              <a:rPr lang="tr-TR" dirty="0" smtClean="0"/>
              <a:t>Üretim </a:t>
            </a:r>
            <a:r>
              <a:rPr lang="tr-TR" dirty="0"/>
              <a:t>ile ilgili tanımlar</a:t>
            </a:r>
            <a:endParaRPr lang="en-US" dirty="0"/>
          </a:p>
          <a:p>
            <a:pPr lvl="1"/>
            <a:r>
              <a:rPr lang="tr-TR" dirty="0" smtClean="0"/>
              <a:t>Kalite </a:t>
            </a:r>
            <a:r>
              <a:rPr lang="tr-TR" dirty="0"/>
              <a:t>kontrol ile ilgili tanımlar</a:t>
            </a:r>
            <a:endParaRPr lang="en-US" dirty="0"/>
          </a:p>
          <a:p>
            <a:pPr lvl="1"/>
            <a:r>
              <a:rPr lang="tr-TR" dirty="0" smtClean="0"/>
              <a:t>İade </a:t>
            </a:r>
            <a:r>
              <a:rPr lang="tr-TR" dirty="0"/>
              <a:t>ile ilgili tanımlar</a:t>
            </a:r>
            <a:endParaRPr lang="en-US" dirty="0"/>
          </a:p>
          <a:p>
            <a:pPr lvl="1"/>
            <a:r>
              <a:rPr lang="tr-TR" dirty="0" smtClean="0"/>
              <a:t>Sevkiyat </a:t>
            </a:r>
            <a:r>
              <a:rPr lang="tr-TR" dirty="0"/>
              <a:t>ile ilgili tanımlar</a:t>
            </a:r>
            <a:endParaRPr lang="en-US" dirty="0"/>
          </a:p>
          <a:p>
            <a:pPr lvl="1"/>
            <a:r>
              <a:rPr lang="tr-TR" dirty="0" smtClean="0"/>
              <a:t>Paketleme </a:t>
            </a:r>
            <a:r>
              <a:rPr lang="tr-TR" dirty="0"/>
              <a:t>ile ilgili tanımlar</a:t>
            </a:r>
            <a:endParaRPr lang="en-US" dirty="0"/>
          </a:p>
          <a:p>
            <a:pPr lvl="1"/>
            <a:r>
              <a:rPr lang="tr-TR" dirty="0" smtClean="0"/>
              <a:t>Özel </a:t>
            </a:r>
            <a:r>
              <a:rPr lang="tr-TR" dirty="0" err="1"/>
              <a:t>elleçleme</a:t>
            </a:r>
            <a:r>
              <a:rPr lang="tr-TR" dirty="0"/>
              <a:t> ile ilgili tanımlar</a:t>
            </a:r>
            <a:endParaRPr lang="en-US" dirty="0"/>
          </a:p>
          <a:p>
            <a:pPr lvl="1"/>
            <a:r>
              <a:rPr lang="tr-TR" dirty="0" smtClean="0"/>
              <a:t>Hareketler </a:t>
            </a:r>
            <a:r>
              <a:rPr lang="tr-TR" dirty="0"/>
              <a:t>ile ilgili tanımlar</a:t>
            </a:r>
            <a:endParaRPr lang="en-US" dirty="0"/>
          </a:p>
          <a:p>
            <a:pPr lvl="1"/>
            <a:r>
              <a:rPr lang="tr-TR" dirty="0" smtClean="0"/>
              <a:t>Depo </a:t>
            </a:r>
            <a:r>
              <a:rPr lang="tr-TR" dirty="0"/>
              <a:t>içi operasyon </a:t>
            </a:r>
            <a:r>
              <a:rPr lang="tr-TR" dirty="0" smtClean="0"/>
              <a:t>tanımlar</a:t>
            </a:r>
            <a:endParaRPr lang="en-US" dirty="0"/>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673" y="1935006"/>
            <a:ext cx="3409727" cy="416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977384" y="6147377"/>
            <a:ext cx="4752304" cy="369332"/>
          </a:xfrm>
          <a:prstGeom prst="rect">
            <a:avLst/>
          </a:prstGeom>
          <a:noFill/>
        </p:spPr>
        <p:txBody>
          <a:bodyPr wrap="square" rtlCol="0">
            <a:spAutoFit/>
          </a:bodyPr>
          <a:lstStyle/>
          <a:p>
            <a:pPr algn="ctr"/>
            <a:r>
              <a:rPr lang="tr-TR" b="1" dirty="0"/>
              <a:t>Operasyonlar ile ilgili tanımlar </a:t>
            </a:r>
            <a:r>
              <a:rPr lang="tr-TR" b="1" dirty="0" smtClean="0"/>
              <a:t>ekranı</a:t>
            </a:r>
            <a:endParaRPr lang="en-US" dirty="0"/>
          </a:p>
        </p:txBody>
      </p:sp>
    </p:spTree>
    <p:extLst>
      <p:ext uri="{BB962C8B-B14F-4D97-AF65-F5344CB8AC3E}">
        <p14:creationId xmlns:p14="http://schemas.microsoft.com/office/powerpoint/2010/main" val="32839340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Siparişler ile ilgili tanımlar</a:t>
            </a:r>
            <a:endParaRPr lang="en-US" dirty="0"/>
          </a:p>
        </p:txBody>
      </p:sp>
      <p:sp>
        <p:nvSpPr>
          <p:cNvPr id="3" name="İçerik Yer Tutucusu 2"/>
          <p:cNvSpPr>
            <a:spLocks noGrp="1"/>
          </p:cNvSpPr>
          <p:nvPr>
            <p:ph idx="1"/>
          </p:nvPr>
        </p:nvSpPr>
        <p:spPr>
          <a:xfrm>
            <a:off x="685801" y="1606402"/>
            <a:ext cx="2843010" cy="459465"/>
          </a:xfrm>
        </p:spPr>
        <p:txBody>
          <a:bodyPr/>
          <a:lstStyle/>
          <a:p>
            <a:r>
              <a:rPr lang="tr-TR" b="1" u="sng" dirty="0"/>
              <a:t>Döküm ile ilgili </a:t>
            </a:r>
            <a:r>
              <a:rPr lang="tr-TR" b="1" u="sng" dirty="0" smtClean="0"/>
              <a:t>tanımlar</a:t>
            </a:r>
            <a:endParaRPr lang="en-US" b="1" u="sng" dirty="0"/>
          </a:p>
        </p:txBody>
      </p:sp>
      <p:sp>
        <p:nvSpPr>
          <p:cNvPr id="4" name="Metin kutusu 3"/>
          <p:cNvSpPr txBox="1"/>
          <p:nvPr/>
        </p:nvSpPr>
        <p:spPr>
          <a:xfrm>
            <a:off x="685801" y="2564767"/>
            <a:ext cx="3448317" cy="1477328"/>
          </a:xfrm>
          <a:prstGeom prst="rect">
            <a:avLst/>
          </a:prstGeom>
          <a:noFill/>
        </p:spPr>
        <p:txBody>
          <a:bodyPr wrap="square" rtlCol="0">
            <a:spAutoFit/>
          </a:bodyPr>
          <a:lstStyle/>
          <a:p>
            <a:r>
              <a:rPr lang="tr-TR" u="sng" dirty="0" smtClean="0"/>
              <a:t>Stok statüleri</a:t>
            </a:r>
            <a:r>
              <a:rPr lang="tr-TR" u="sng" dirty="0"/>
              <a:t>,</a:t>
            </a:r>
            <a:r>
              <a:rPr lang="tr-TR" dirty="0"/>
              <a:t> sistem içinde hareket görecek tüm malzemeler için kullanılacak </a:t>
            </a:r>
            <a:r>
              <a:rPr lang="tr-TR" dirty="0" err="1"/>
              <a:t>red</a:t>
            </a:r>
            <a:r>
              <a:rPr lang="tr-TR" dirty="0"/>
              <a:t>, kabul, tashih vb. stok statüleri tanımlanabilecektir.</a:t>
            </a:r>
            <a:endParaRPr lang="en-US" dirty="0"/>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014" y="2434107"/>
            <a:ext cx="7375724" cy="173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754831" y="4172755"/>
            <a:ext cx="4456090" cy="369332"/>
          </a:xfrm>
          <a:prstGeom prst="rect">
            <a:avLst/>
          </a:prstGeom>
          <a:noFill/>
        </p:spPr>
        <p:txBody>
          <a:bodyPr wrap="square" rtlCol="0">
            <a:spAutoFit/>
          </a:bodyPr>
          <a:lstStyle/>
          <a:p>
            <a:pPr algn="ctr"/>
            <a:r>
              <a:rPr lang="tr-TR" b="1" dirty="0"/>
              <a:t>Döküm ile ilgili tanımlar ekranı</a:t>
            </a:r>
            <a:endParaRPr lang="en-US" dirty="0"/>
          </a:p>
        </p:txBody>
      </p:sp>
    </p:spTree>
    <p:extLst>
      <p:ext uri="{BB962C8B-B14F-4D97-AF65-F5344CB8AC3E}">
        <p14:creationId xmlns:p14="http://schemas.microsoft.com/office/powerpoint/2010/main" val="565402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03050" y="892817"/>
            <a:ext cx="10131425" cy="781437"/>
          </a:xfrm>
        </p:spPr>
        <p:txBody>
          <a:bodyPr/>
          <a:lstStyle/>
          <a:p>
            <a:r>
              <a:rPr lang="tr-TR" dirty="0"/>
              <a:t>USB  port  bağlantı  tipli  haberleşme  ünitesi  kullanılıyor  ise  aşağıda  görülen haberleşme ünitesinin kablo ucunu bilgisayarın uygun bölümünde bulunan seri port yuvasına (com port) takınız.</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618" y="1764406"/>
            <a:ext cx="6132288" cy="360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075190" y="5458693"/>
            <a:ext cx="3387143" cy="369332"/>
          </a:xfrm>
          <a:prstGeom prst="rect">
            <a:avLst/>
          </a:prstGeom>
          <a:noFill/>
        </p:spPr>
        <p:txBody>
          <a:bodyPr wrap="square" rtlCol="0">
            <a:spAutoFit/>
          </a:bodyPr>
          <a:lstStyle/>
          <a:p>
            <a:pPr algn="ctr"/>
            <a:r>
              <a:rPr lang="tr-TR" b="1" dirty="0"/>
              <a:t>El terminali USB port bağlantısı</a:t>
            </a:r>
            <a:endParaRPr lang="en-US" dirty="0"/>
          </a:p>
        </p:txBody>
      </p:sp>
    </p:spTree>
    <p:extLst>
      <p:ext uri="{BB962C8B-B14F-4D97-AF65-F5344CB8AC3E}">
        <p14:creationId xmlns:p14="http://schemas.microsoft.com/office/powerpoint/2010/main" val="19063032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8"/>
            <a:ext cx="3126345" cy="562496"/>
          </a:xfrm>
        </p:spPr>
        <p:txBody>
          <a:bodyPr/>
          <a:lstStyle/>
          <a:p>
            <a:r>
              <a:rPr lang="tr-TR" b="1" u="sng" dirty="0"/>
              <a:t>Mal kabul ile ilgili tanımlar</a:t>
            </a:r>
            <a:endParaRPr lang="en-US" b="1" u="sng" dirty="0"/>
          </a:p>
        </p:txBody>
      </p:sp>
      <p:sp>
        <p:nvSpPr>
          <p:cNvPr id="4" name="Metin kutusu 3"/>
          <p:cNvSpPr txBox="1"/>
          <p:nvPr/>
        </p:nvSpPr>
        <p:spPr>
          <a:xfrm>
            <a:off x="685801" y="2910626"/>
            <a:ext cx="3126345" cy="3139321"/>
          </a:xfrm>
          <a:prstGeom prst="rect">
            <a:avLst/>
          </a:prstGeom>
          <a:noFill/>
        </p:spPr>
        <p:txBody>
          <a:bodyPr wrap="square" rtlCol="0">
            <a:spAutoFit/>
          </a:bodyPr>
          <a:lstStyle/>
          <a:p>
            <a:r>
              <a:rPr lang="tr-TR" u="sng"/>
              <a:t>Yerleştirme hata tanımları,</a:t>
            </a:r>
            <a:r>
              <a:rPr lang="tr-TR"/>
              <a:t> yerleştirme işlemi sırasında sistem tarafından önerilen adres/lokasyonlara yerleştirilmeyen malzeme/ürünlerin yerleştirilmeme sebeplerinin tanımlandığı ekrandır. Bu tanımlar operatörler tarafından sahada yapılan işlemler sırasında kullanılacaktır.</a:t>
            </a:r>
            <a:endParaRPr lang="en-US" dirty="0"/>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941" y="3464418"/>
            <a:ext cx="7617537" cy="154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790438" y="5164428"/>
            <a:ext cx="3876541" cy="369332"/>
          </a:xfrm>
          <a:prstGeom prst="rect">
            <a:avLst/>
          </a:prstGeom>
          <a:noFill/>
        </p:spPr>
        <p:txBody>
          <a:bodyPr wrap="square" rtlCol="0">
            <a:spAutoFit/>
          </a:bodyPr>
          <a:lstStyle/>
          <a:p>
            <a:pPr algn="ctr"/>
            <a:r>
              <a:rPr lang="tr-TR" b="1" dirty="0"/>
              <a:t>Mal kabul ile ilgili tanımlar </a:t>
            </a:r>
            <a:r>
              <a:rPr lang="tr-TR" b="1" dirty="0" smtClean="0"/>
              <a:t>ekranı</a:t>
            </a:r>
            <a:endParaRPr lang="en-US" dirty="0"/>
          </a:p>
        </p:txBody>
      </p:sp>
    </p:spTree>
    <p:extLst>
      <p:ext uri="{BB962C8B-B14F-4D97-AF65-F5344CB8AC3E}">
        <p14:creationId xmlns:p14="http://schemas.microsoft.com/office/powerpoint/2010/main" val="3750858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a:xfrm>
            <a:off x="685801" y="2142068"/>
            <a:ext cx="2830131" cy="614012"/>
          </a:xfrm>
        </p:spPr>
        <p:txBody>
          <a:bodyPr/>
          <a:lstStyle/>
          <a:p>
            <a:r>
              <a:rPr lang="tr-TR" b="1" u="sng" dirty="0"/>
              <a:t>Üretim ile ilgili tanımlar</a:t>
            </a:r>
            <a:endParaRPr lang="en-US" b="1" u="sng" dirty="0"/>
          </a:p>
        </p:txBody>
      </p:sp>
      <p:sp>
        <p:nvSpPr>
          <p:cNvPr id="4" name="Metin kutusu 3"/>
          <p:cNvSpPr txBox="1"/>
          <p:nvPr/>
        </p:nvSpPr>
        <p:spPr>
          <a:xfrm>
            <a:off x="685801" y="2756080"/>
            <a:ext cx="3564227" cy="3139321"/>
          </a:xfrm>
          <a:prstGeom prst="rect">
            <a:avLst/>
          </a:prstGeom>
          <a:noFill/>
        </p:spPr>
        <p:txBody>
          <a:bodyPr wrap="square" rtlCol="0">
            <a:spAutoFit/>
          </a:bodyPr>
          <a:lstStyle/>
          <a:p>
            <a:r>
              <a:rPr lang="tr-TR" u="sng" dirty="0"/>
              <a:t>Üretim statüleri,</a:t>
            </a:r>
            <a:r>
              <a:rPr lang="tr-TR" dirty="0"/>
              <a:t> üretim sırasında ilgili üretim emrinin alacağı statülerin tanımlandığı</a:t>
            </a:r>
            <a:endParaRPr lang="en-US" dirty="0"/>
          </a:p>
          <a:p>
            <a:r>
              <a:rPr lang="tr-TR" dirty="0"/>
              <a:t>ekrandır.</a:t>
            </a:r>
            <a:endParaRPr lang="en-US" dirty="0"/>
          </a:p>
          <a:p>
            <a:r>
              <a:rPr lang="tr-TR" u="sng" dirty="0" smtClean="0"/>
              <a:t>Üretim </a:t>
            </a:r>
            <a:r>
              <a:rPr lang="tr-TR" u="sng" dirty="0"/>
              <a:t>noktaları</a:t>
            </a:r>
            <a:r>
              <a:rPr lang="tr-TR" dirty="0"/>
              <a:t>, üretim planlama sırasında hammadde/malzemelerin taşınacağı noktaların tanımlandığı ekrandır. Aynı zamanda o üretim noktasına ikmal yapacak olan depo tanımları da bu ekranda belirlenmektedir.</a:t>
            </a:r>
            <a:endParaRPr lang="en-US"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029" y="2756080"/>
            <a:ext cx="5174132" cy="301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6183447" y="5895401"/>
            <a:ext cx="3477296" cy="369332"/>
          </a:xfrm>
          <a:prstGeom prst="rect">
            <a:avLst/>
          </a:prstGeom>
          <a:noFill/>
        </p:spPr>
        <p:txBody>
          <a:bodyPr wrap="square" rtlCol="0">
            <a:spAutoFit/>
          </a:bodyPr>
          <a:lstStyle/>
          <a:p>
            <a:pPr algn="ctr"/>
            <a:r>
              <a:rPr lang="tr-TR" b="1" dirty="0"/>
              <a:t>Üretim ile ilgili tanımlar ekranı</a:t>
            </a:r>
            <a:endParaRPr lang="en-US" dirty="0"/>
          </a:p>
        </p:txBody>
      </p:sp>
    </p:spTree>
    <p:extLst>
      <p:ext uri="{BB962C8B-B14F-4D97-AF65-F5344CB8AC3E}">
        <p14:creationId xmlns:p14="http://schemas.microsoft.com/office/powerpoint/2010/main" val="9807953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7"/>
            <a:ext cx="3538469" cy="601133"/>
          </a:xfrm>
        </p:spPr>
        <p:txBody>
          <a:bodyPr/>
          <a:lstStyle/>
          <a:p>
            <a:r>
              <a:rPr lang="tr-TR" b="1" u="sng" dirty="0"/>
              <a:t>Kalite kontrol ile ilgili tanımlar</a:t>
            </a:r>
            <a:endParaRPr lang="en-US" b="1" u="sng" dirty="0"/>
          </a:p>
        </p:txBody>
      </p:sp>
      <p:sp>
        <p:nvSpPr>
          <p:cNvPr id="4" name="Metin kutusu 3"/>
          <p:cNvSpPr txBox="1"/>
          <p:nvPr/>
        </p:nvSpPr>
        <p:spPr>
          <a:xfrm>
            <a:off x="685801" y="2962141"/>
            <a:ext cx="3641500" cy="1477328"/>
          </a:xfrm>
          <a:prstGeom prst="rect">
            <a:avLst/>
          </a:prstGeom>
          <a:noFill/>
        </p:spPr>
        <p:txBody>
          <a:bodyPr wrap="square" rtlCol="0">
            <a:spAutoFit/>
          </a:bodyPr>
          <a:lstStyle/>
          <a:p>
            <a:r>
              <a:rPr lang="tr-TR" u="sng" dirty="0"/>
              <a:t>Kalite kontrol tipleri</a:t>
            </a:r>
            <a:r>
              <a:rPr lang="tr-TR" dirty="0"/>
              <a:t>, kalite kontrol işlemi sırasında ilgili ürünlerin/lotların/ürün gruplarının alacağı statülerin tanımlandığı ekrandır.</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754" y="2481270"/>
            <a:ext cx="4331393" cy="246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549574" y="5176225"/>
            <a:ext cx="3747752" cy="369332"/>
          </a:xfrm>
          <a:prstGeom prst="rect">
            <a:avLst/>
          </a:prstGeom>
          <a:noFill/>
        </p:spPr>
        <p:txBody>
          <a:bodyPr wrap="square" rtlCol="0">
            <a:spAutoFit/>
          </a:bodyPr>
          <a:lstStyle/>
          <a:p>
            <a:pPr algn="ctr"/>
            <a:r>
              <a:rPr lang="tr-TR" b="1" dirty="0"/>
              <a:t>Kalite kontrol ile ilgili tanımlar ekranı</a:t>
            </a:r>
            <a:endParaRPr lang="en-US" dirty="0"/>
          </a:p>
        </p:txBody>
      </p:sp>
    </p:spTree>
    <p:extLst>
      <p:ext uri="{BB962C8B-B14F-4D97-AF65-F5344CB8AC3E}">
        <p14:creationId xmlns:p14="http://schemas.microsoft.com/office/powerpoint/2010/main" val="4650148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1" y="158720"/>
            <a:ext cx="3229375" cy="446587"/>
          </a:xfrm>
        </p:spPr>
        <p:txBody>
          <a:bodyPr>
            <a:noAutofit/>
          </a:bodyPr>
          <a:lstStyle/>
          <a:p>
            <a:r>
              <a:rPr lang="tr-TR" sz="2400" b="1" u="sng" dirty="0"/>
              <a:t>İade ile ilgili tanımlar</a:t>
            </a:r>
            <a:endParaRPr lang="en-US" sz="2400" b="1" u="sng" dirty="0"/>
          </a:p>
        </p:txBody>
      </p:sp>
      <p:sp>
        <p:nvSpPr>
          <p:cNvPr id="4" name="Metin kutusu 3"/>
          <p:cNvSpPr txBox="1"/>
          <p:nvPr/>
        </p:nvSpPr>
        <p:spPr>
          <a:xfrm>
            <a:off x="685801" y="814777"/>
            <a:ext cx="3966693" cy="4524315"/>
          </a:xfrm>
          <a:prstGeom prst="rect">
            <a:avLst/>
          </a:prstGeom>
          <a:noFill/>
        </p:spPr>
        <p:txBody>
          <a:bodyPr wrap="square" rtlCol="0">
            <a:spAutoFit/>
          </a:bodyPr>
          <a:lstStyle/>
          <a:p>
            <a:r>
              <a:rPr lang="tr-TR" u="sng" dirty="0"/>
              <a:t>İade  sebepleri</a:t>
            </a:r>
            <a:r>
              <a:rPr lang="tr-TR" dirty="0"/>
              <a:t>,  müşteriden  alınan  ve  tedarikçiye  yapılan  iadelere  ait  sebeplerin tanımlandığı </a:t>
            </a:r>
            <a:r>
              <a:rPr lang="tr-TR" dirty="0" smtClean="0"/>
              <a:t>ekrandır</a:t>
            </a:r>
          </a:p>
          <a:p>
            <a:endParaRPr lang="tr-TR" u="sng" dirty="0" smtClean="0"/>
          </a:p>
          <a:p>
            <a:endParaRPr lang="tr-TR" u="sng" dirty="0"/>
          </a:p>
          <a:p>
            <a:endParaRPr lang="tr-TR" u="sng" dirty="0" smtClean="0"/>
          </a:p>
          <a:p>
            <a:endParaRPr lang="tr-TR" u="sng" dirty="0"/>
          </a:p>
          <a:p>
            <a:endParaRPr lang="tr-TR" u="sng" dirty="0" smtClean="0"/>
          </a:p>
          <a:p>
            <a:endParaRPr lang="tr-TR" u="sng" dirty="0"/>
          </a:p>
          <a:p>
            <a:endParaRPr lang="tr-TR" u="sng" dirty="0" smtClean="0"/>
          </a:p>
          <a:p>
            <a:endParaRPr lang="tr-TR" u="sng" dirty="0" smtClean="0"/>
          </a:p>
          <a:p>
            <a:r>
              <a:rPr lang="tr-TR" u="sng" dirty="0" smtClean="0"/>
              <a:t>İade </a:t>
            </a:r>
            <a:r>
              <a:rPr lang="tr-TR" u="sng" dirty="0"/>
              <a:t>genel tanımları</a:t>
            </a:r>
            <a:r>
              <a:rPr lang="tr-TR" dirty="0"/>
              <a:t>, müşteriden alınan ürünlerin depoya ilk geldiğinde alacağı statü ve  tedarikçiye  yapılan iadelerde  gönderilebilecek ürünlerin alabileceği  statülerin tanımlandığı ekrandır</a:t>
            </a:r>
            <a:r>
              <a:rPr lang="tr-TR" dirty="0" smtClean="0"/>
              <a:t>.</a:t>
            </a:r>
            <a:endParaRPr lang="en-US" dirty="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920" y="605307"/>
            <a:ext cx="7333924" cy="180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6177604" y="2336360"/>
            <a:ext cx="4281129" cy="369332"/>
          </a:xfrm>
          <a:prstGeom prst="rect">
            <a:avLst/>
          </a:prstGeom>
          <a:noFill/>
        </p:spPr>
        <p:txBody>
          <a:bodyPr wrap="square" rtlCol="0">
            <a:spAutoFit/>
          </a:bodyPr>
          <a:lstStyle/>
          <a:p>
            <a:pPr algn="ctr"/>
            <a:r>
              <a:rPr lang="tr-TR" b="1" dirty="0"/>
              <a:t>İade ile ilgili tanımlar </a:t>
            </a:r>
            <a:r>
              <a:rPr lang="tr-TR" b="1" dirty="0" smtClean="0"/>
              <a:t>ekranı</a:t>
            </a:r>
            <a:endParaRPr lang="en-US" dirty="0"/>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920" y="2764868"/>
            <a:ext cx="4492338" cy="340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5369942" y="6166614"/>
            <a:ext cx="3052293" cy="369332"/>
          </a:xfrm>
          <a:prstGeom prst="rect">
            <a:avLst/>
          </a:prstGeom>
          <a:noFill/>
        </p:spPr>
        <p:txBody>
          <a:bodyPr wrap="square" rtlCol="0">
            <a:spAutoFit/>
          </a:bodyPr>
          <a:lstStyle/>
          <a:p>
            <a:pPr algn="ctr"/>
            <a:r>
              <a:rPr lang="tr-TR" b="1" dirty="0"/>
              <a:t>Statü tanımları </a:t>
            </a:r>
            <a:r>
              <a:rPr lang="tr-TR" b="1" dirty="0" smtClean="0"/>
              <a:t>ekranı</a:t>
            </a:r>
            <a:endParaRPr lang="en-US" dirty="0"/>
          </a:p>
        </p:txBody>
      </p:sp>
    </p:spTree>
    <p:extLst>
      <p:ext uri="{BB962C8B-B14F-4D97-AF65-F5344CB8AC3E}">
        <p14:creationId xmlns:p14="http://schemas.microsoft.com/office/powerpoint/2010/main" val="15214255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2619" y="171600"/>
            <a:ext cx="3834684" cy="472343"/>
          </a:xfrm>
        </p:spPr>
        <p:txBody>
          <a:bodyPr>
            <a:normAutofit/>
          </a:bodyPr>
          <a:lstStyle/>
          <a:p>
            <a:r>
              <a:rPr lang="tr-TR" sz="2400" b="1" u="sng" dirty="0"/>
              <a:t>Sevkiyat ile ilgili tanımlar</a:t>
            </a:r>
            <a:endParaRPr lang="en-US" sz="2400" b="1" u="sng" dirty="0"/>
          </a:p>
        </p:txBody>
      </p:sp>
      <p:sp>
        <p:nvSpPr>
          <p:cNvPr id="4" name="Metin kutusu 3"/>
          <p:cNvSpPr txBox="1"/>
          <p:nvPr/>
        </p:nvSpPr>
        <p:spPr>
          <a:xfrm>
            <a:off x="492619" y="2446986"/>
            <a:ext cx="4005330" cy="2031325"/>
          </a:xfrm>
          <a:prstGeom prst="rect">
            <a:avLst/>
          </a:prstGeom>
          <a:noFill/>
        </p:spPr>
        <p:txBody>
          <a:bodyPr wrap="square" rtlCol="0">
            <a:spAutoFit/>
          </a:bodyPr>
          <a:lstStyle/>
          <a:p>
            <a:r>
              <a:rPr lang="tr-TR" dirty="0"/>
              <a:t>Toplama hata tanımları</a:t>
            </a:r>
            <a:r>
              <a:rPr lang="tr-TR" b="1" dirty="0"/>
              <a:t>, </a:t>
            </a:r>
            <a:r>
              <a:rPr lang="tr-TR" dirty="0"/>
              <a:t>toplama işlemi sırasında sistem tarafından gösterilen adres/</a:t>
            </a:r>
            <a:r>
              <a:rPr lang="tr-TR" dirty="0" err="1"/>
              <a:t>lokasyonlardan</a:t>
            </a:r>
            <a:r>
              <a:rPr lang="tr-TR" dirty="0"/>
              <a:t> alınmayan malzeme/ürünlerin alınmama sebeplerinin tanımlandığı ekrandır. Bu tanımlar operatörler tarafından sahada yapılan işlemler sırasında kullanılacaktır</a:t>
            </a:r>
            <a:endParaRPr lang="en-US" dirty="0"/>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246" y="2584708"/>
            <a:ext cx="7320520" cy="175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6165201" y="5208044"/>
            <a:ext cx="4134118" cy="369332"/>
          </a:xfrm>
          <a:prstGeom prst="rect">
            <a:avLst/>
          </a:prstGeom>
          <a:noFill/>
        </p:spPr>
        <p:txBody>
          <a:bodyPr wrap="square" rtlCol="0">
            <a:spAutoFit/>
          </a:bodyPr>
          <a:lstStyle/>
          <a:p>
            <a:pPr algn="ctr"/>
            <a:r>
              <a:rPr lang="tr-TR" b="1" dirty="0"/>
              <a:t>Sevkiyat ile ilgili tanımlar </a:t>
            </a:r>
            <a:r>
              <a:rPr lang="tr-TR" b="1" dirty="0" smtClean="0"/>
              <a:t>ekranı</a:t>
            </a:r>
            <a:endParaRPr lang="en-US" dirty="0"/>
          </a:p>
        </p:txBody>
      </p:sp>
    </p:spTree>
    <p:extLst>
      <p:ext uri="{BB962C8B-B14F-4D97-AF65-F5344CB8AC3E}">
        <p14:creationId xmlns:p14="http://schemas.microsoft.com/office/powerpoint/2010/main" val="24222340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2" y="2142068"/>
            <a:ext cx="4774840" cy="562495"/>
          </a:xfrm>
        </p:spPr>
        <p:txBody>
          <a:bodyPr/>
          <a:lstStyle/>
          <a:p>
            <a:r>
              <a:rPr lang="tr-TR" sz="2400" u="sng" dirty="0"/>
              <a:t>Sevkiyat ile ilgili tanımlar </a:t>
            </a:r>
            <a:r>
              <a:rPr lang="tr-TR" sz="2400" u="sng" dirty="0" smtClean="0"/>
              <a:t>ekranı</a:t>
            </a:r>
            <a:endParaRPr lang="en-US" sz="2400" u="sng" dirty="0"/>
          </a:p>
        </p:txBody>
      </p:sp>
      <p:sp>
        <p:nvSpPr>
          <p:cNvPr id="4" name="Metin kutusu 3"/>
          <p:cNvSpPr txBox="1"/>
          <p:nvPr/>
        </p:nvSpPr>
        <p:spPr>
          <a:xfrm>
            <a:off x="685801" y="2884868"/>
            <a:ext cx="3564227" cy="1200329"/>
          </a:xfrm>
          <a:prstGeom prst="rect">
            <a:avLst/>
          </a:prstGeom>
          <a:noFill/>
        </p:spPr>
        <p:txBody>
          <a:bodyPr wrap="square" rtlCol="0">
            <a:spAutoFit/>
          </a:bodyPr>
          <a:lstStyle/>
          <a:p>
            <a:r>
              <a:rPr lang="tr-TR" dirty="0"/>
              <a:t>Paketleme malzemeleri</a:t>
            </a:r>
            <a:r>
              <a:rPr lang="tr-TR" b="1" dirty="0"/>
              <a:t>, </a:t>
            </a:r>
            <a:r>
              <a:rPr lang="tr-TR" dirty="0"/>
              <a:t>sistemde kullanılan paketleme malzemelerinin tanımlandığı</a:t>
            </a:r>
            <a:endParaRPr lang="en-US" dirty="0"/>
          </a:p>
          <a:p>
            <a:r>
              <a:rPr lang="tr-TR" dirty="0"/>
              <a:t>ekrandır.</a:t>
            </a:r>
            <a:endParaRPr lang="en-US" dirty="0"/>
          </a:p>
        </p:txBody>
      </p:sp>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620" y="2884868"/>
            <a:ext cx="6725031" cy="224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324284" y="5305750"/>
            <a:ext cx="5241701" cy="369332"/>
          </a:xfrm>
          <a:prstGeom prst="rect">
            <a:avLst/>
          </a:prstGeom>
          <a:noFill/>
        </p:spPr>
        <p:txBody>
          <a:bodyPr wrap="square" rtlCol="0">
            <a:spAutoFit/>
          </a:bodyPr>
          <a:lstStyle/>
          <a:p>
            <a:pPr algn="ctr"/>
            <a:r>
              <a:rPr lang="tr-TR" b="1" dirty="0"/>
              <a:t>Paketleme ile ilgili tanımlar ekranı</a:t>
            </a:r>
            <a:endParaRPr lang="en-US" dirty="0"/>
          </a:p>
        </p:txBody>
      </p:sp>
    </p:spTree>
    <p:extLst>
      <p:ext uri="{BB962C8B-B14F-4D97-AF65-F5344CB8AC3E}">
        <p14:creationId xmlns:p14="http://schemas.microsoft.com/office/powerpoint/2010/main" val="13139464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2" y="2142068"/>
            <a:ext cx="3461196" cy="614012"/>
          </a:xfrm>
        </p:spPr>
        <p:txBody>
          <a:bodyPr/>
          <a:lstStyle/>
          <a:p>
            <a:r>
              <a:rPr lang="tr-TR" b="1" u="sng" dirty="0"/>
              <a:t>Özel </a:t>
            </a:r>
            <a:r>
              <a:rPr lang="tr-TR" b="1" u="sng" dirty="0" err="1"/>
              <a:t>elleçleme</a:t>
            </a:r>
            <a:r>
              <a:rPr lang="tr-TR" b="1" u="sng" dirty="0"/>
              <a:t> ile ilgili tanımlar</a:t>
            </a:r>
            <a:endParaRPr lang="en-US" b="1" u="sng" dirty="0"/>
          </a:p>
        </p:txBody>
      </p:sp>
      <p:sp>
        <p:nvSpPr>
          <p:cNvPr id="4" name="Metin kutusu 3"/>
          <p:cNvSpPr txBox="1"/>
          <p:nvPr/>
        </p:nvSpPr>
        <p:spPr>
          <a:xfrm>
            <a:off x="685801" y="3013656"/>
            <a:ext cx="3770289" cy="2308324"/>
          </a:xfrm>
          <a:prstGeom prst="rect">
            <a:avLst/>
          </a:prstGeom>
          <a:noFill/>
        </p:spPr>
        <p:txBody>
          <a:bodyPr wrap="square" rtlCol="0">
            <a:spAutoFit/>
          </a:bodyPr>
          <a:lstStyle/>
          <a:p>
            <a:r>
              <a:rPr lang="tr-TR" dirty="0"/>
              <a:t>Özel </a:t>
            </a:r>
            <a:r>
              <a:rPr lang="tr-TR" dirty="0" err="1"/>
              <a:t>elleçleme</a:t>
            </a:r>
            <a:r>
              <a:rPr lang="tr-TR" dirty="0"/>
              <a:t> kodları, stok alanlarında hareket gören malzemelerin standart operasyonlar dışında maruz kalabilecekleri ara operasyonlar ya da </a:t>
            </a:r>
            <a:r>
              <a:rPr lang="tr-TR" dirty="0" err="1"/>
              <a:t>elleçleme</a:t>
            </a:r>
            <a:r>
              <a:rPr lang="tr-TR" dirty="0"/>
              <a:t> işlemleri sistemde tanımlanabilecektir. Örneğin; etiketleme, ağırlık alma, jüt geçirme, </a:t>
            </a:r>
            <a:r>
              <a:rPr lang="tr-TR" dirty="0" err="1"/>
              <a:t>streçleme</a:t>
            </a:r>
            <a:r>
              <a:rPr lang="tr-TR" dirty="0"/>
              <a:t> </a:t>
            </a:r>
            <a:r>
              <a:rPr lang="tr-TR" dirty="0" smtClean="0"/>
              <a:t>vb.</a:t>
            </a:r>
            <a:endParaRPr lang="en-US" dirty="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449" y="3013656"/>
            <a:ext cx="6785433" cy="131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751513" y="4520485"/>
            <a:ext cx="4487191" cy="369332"/>
          </a:xfrm>
          <a:prstGeom prst="rect">
            <a:avLst/>
          </a:prstGeom>
          <a:noFill/>
        </p:spPr>
        <p:txBody>
          <a:bodyPr wrap="square" rtlCol="0">
            <a:spAutoFit/>
          </a:bodyPr>
          <a:lstStyle/>
          <a:p>
            <a:pPr algn="ctr"/>
            <a:r>
              <a:rPr lang="tr-TR" b="1" dirty="0"/>
              <a:t>Mal kabul ile ilgili tanımlar ekranı</a:t>
            </a:r>
            <a:endParaRPr lang="en-US" dirty="0"/>
          </a:p>
        </p:txBody>
      </p:sp>
    </p:spTree>
    <p:extLst>
      <p:ext uri="{BB962C8B-B14F-4D97-AF65-F5344CB8AC3E}">
        <p14:creationId xmlns:p14="http://schemas.microsoft.com/office/powerpoint/2010/main" val="10645159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2" y="2142068"/>
            <a:ext cx="4002108" cy="614012"/>
          </a:xfrm>
        </p:spPr>
        <p:txBody>
          <a:bodyPr>
            <a:noAutofit/>
          </a:bodyPr>
          <a:lstStyle/>
          <a:p>
            <a:r>
              <a:rPr lang="tr-TR" sz="2400" b="1" u="sng" dirty="0"/>
              <a:t>Hareketler ile ilgili tanımlar</a:t>
            </a:r>
            <a:endParaRPr lang="en-US" sz="2400" b="1" u="sng" dirty="0"/>
          </a:p>
        </p:txBody>
      </p:sp>
      <p:sp>
        <p:nvSpPr>
          <p:cNvPr id="4" name="Metin kutusu 3"/>
          <p:cNvSpPr txBox="1"/>
          <p:nvPr/>
        </p:nvSpPr>
        <p:spPr>
          <a:xfrm>
            <a:off x="685801" y="3129566"/>
            <a:ext cx="3911957" cy="923330"/>
          </a:xfrm>
          <a:prstGeom prst="rect">
            <a:avLst/>
          </a:prstGeom>
          <a:noFill/>
        </p:spPr>
        <p:txBody>
          <a:bodyPr wrap="square" rtlCol="0">
            <a:spAutoFit/>
          </a:bodyPr>
          <a:lstStyle/>
          <a:p>
            <a:r>
              <a:rPr lang="tr-TR" dirty="0"/>
              <a:t>Hareket tipleri, sistem tarafından yapılabilen tüm hareketlerin listelendiği ekrandır.</a:t>
            </a:r>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1011" y="2268770"/>
            <a:ext cx="4940724" cy="396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751513" y="6458112"/>
            <a:ext cx="4500070" cy="369332"/>
          </a:xfrm>
          <a:prstGeom prst="rect">
            <a:avLst/>
          </a:prstGeom>
          <a:noFill/>
        </p:spPr>
        <p:txBody>
          <a:bodyPr wrap="square" rtlCol="0">
            <a:spAutoFit/>
          </a:bodyPr>
          <a:lstStyle/>
          <a:p>
            <a:pPr algn="ctr"/>
            <a:r>
              <a:rPr lang="tr-TR" b="1" dirty="0"/>
              <a:t>Hareketler ile ilgili tanımlar ekranı</a:t>
            </a:r>
            <a:endParaRPr lang="en-US" dirty="0"/>
          </a:p>
        </p:txBody>
      </p:sp>
    </p:spTree>
    <p:extLst>
      <p:ext uri="{BB962C8B-B14F-4D97-AF65-F5344CB8AC3E}">
        <p14:creationId xmlns:p14="http://schemas.microsoft.com/office/powerpoint/2010/main" val="18763921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2" y="2142068"/>
            <a:ext cx="3255133" cy="614012"/>
          </a:xfrm>
        </p:spPr>
        <p:txBody>
          <a:bodyPr/>
          <a:lstStyle/>
          <a:p>
            <a:r>
              <a:rPr lang="tr-TR" b="1" u="sng" dirty="0"/>
              <a:t>Depo içi operasyon </a:t>
            </a:r>
            <a:r>
              <a:rPr lang="tr-TR" b="1" u="sng" dirty="0" smtClean="0"/>
              <a:t>tanımlar</a:t>
            </a:r>
            <a:endParaRPr lang="en-US" b="1" u="sng" dirty="0"/>
          </a:p>
        </p:txBody>
      </p:sp>
      <p:sp>
        <p:nvSpPr>
          <p:cNvPr id="4" name="Metin kutusu 3"/>
          <p:cNvSpPr txBox="1"/>
          <p:nvPr/>
        </p:nvSpPr>
        <p:spPr>
          <a:xfrm>
            <a:off x="862885" y="2756080"/>
            <a:ext cx="3078050" cy="1477328"/>
          </a:xfrm>
          <a:prstGeom prst="rect">
            <a:avLst/>
          </a:prstGeom>
          <a:noFill/>
        </p:spPr>
        <p:txBody>
          <a:bodyPr wrap="square" rtlCol="0">
            <a:spAutoFit/>
          </a:bodyPr>
          <a:lstStyle/>
          <a:p>
            <a:r>
              <a:rPr lang="tr-TR" dirty="0"/>
              <a:t>Fire sebepleri, sistemde hareket gören tüm stokun fireye ayrılması için seçilecek olan sebeplerin tanımlandığı </a:t>
            </a:r>
            <a:r>
              <a:rPr lang="tr-TR" dirty="0" smtClean="0"/>
              <a:t>ekrandır.</a:t>
            </a:r>
            <a:endParaRPr lang="en-US"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018" y="2881439"/>
            <a:ext cx="7103881" cy="236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615189" y="5422007"/>
            <a:ext cx="4456090" cy="369332"/>
          </a:xfrm>
          <a:prstGeom prst="rect">
            <a:avLst/>
          </a:prstGeom>
          <a:noFill/>
        </p:spPr>
        <p:txBody>
          <a:bodyPr wrap="square" rtlCol="0">
            <a:spAutoFit/>
          </a:bodyPr>
          <a:lstStyle/>
          <a:p>
            <a:pPr algn="ctr"/>
            <a:r>
              <a:rPr lang="tr-TR" b="1" dirty="0"/>
              <a:t>Depo içi operasyon tanımları </a:t>
            </a:r>
            <a:r>
              <a:rPr lang="tr-TR" b="1" dirty="0" smtClean="0"/>
              <a:t>ekranı</a:t>
            </a:r>
            <a:endParaRPr lang="en-US" dirty="0"/>
          </a:p>
        </p:txBody>
      </p:sp>
    </p:spTree>
    <p:extLst>
      <p:ext uri="{BB962C8B-B14F-4D97-AF65-F5344CB8AC3E}">
        <p14:creationId xmlns:p14="http://schemas.microsoft.com/office/powerpoint/2010/main" val="35544315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2" y="2065867"/>
            <a:ext cx="3577106" cy="677333"/>
          </a:xfrm>
        </p:spPr>
        <p:txBody>
          <a:bodyPr/>
          <a:lstStyle/>
          <a:p>
            <a:pPr marL="0" indent="0">
              <a:buNone/>
            </a:pPr>
            <a:r>
              <a:rPr lang="tr-TR" sz="2400" b="1" u="sng" dirty="0" smtClean="0"/>
              <a:t>Siparişler </a:t>
            </a:r>
            <a:r>
              <a:rPr lang="tr-TR" sz="2400" b="1" u="sng" dirty="0"/>
              <a:t>ile ilgili </a:t>
            </a:r>
            <a:r>
              <a:rPr lang="tr-TR" sz="2400" b="1" u="sng" dirty="0" smtClean="0"/>
              <a:t>tanımlar</a:t>
            </a:r>
            <a:endParaRPr lang="en-US" sz="2400" b="1" u="sng" dirty="0"/>
          </a:p>
        </p:txBody>
      </p:sp>
      <p:sp>
        <p:nvSpPr>
          <p:cNvPr id="4" name="Metin kutusu 3"/>
          <p:cNvSpPr txBox="1"/>
          <p:nvPr/>
        </p:nvSpPr>
        <p:spPr>
          <a:xfrm>
            <a:off x="798490" y="2743200"/>
            <a:ext cx="3464418" cy="923330"/>
          </a:xfrm>
          <a:prstGeom prst="rect">
            <a:avLst/>
          </a:prstGeom>
          <a:noFill/>
        </p:spPr>
        <p:txBody>
          <a:bodyPr wrap="square" rtlCol="0">
            <a:spAutoFit/>
          </a:bodyPr>
          <a:lstStyle/>
          <a:p>
            <a:r>
              <a:rPr lang="tr-TR" dirty="0"/>
              <a:t>Sipariş tipleri, sevk siparişlerine ait sipariş tiplerinin tanımlandığı </a:t>
            </a:r>
            <a:r>
              <a:rPr lang="tr-TR" dirty="0" smtClean="0"/>
              <a:t>ekrandır.</a:t>
            </a:r>
            <a:endParaRPr lang="en-US" dirty="0"/>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908" y="2186911"/>
            <a:ext cx="7294371" cy="203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662729" y="4343863"/>
            <a:ext cx="4494727" cy="369332"/>
          </a:xfrm>
          <a:prstGeom prst="rect">
            <a:avLst/>
          </a:prstGeom>
          <a:noFill/>
        </p:spPr>
        <p:txBody>
          <a:bodyPr wrap="square" rtlCol="0">
            <a:spAutoFit/>
          </a:bodyPr>
          <a:lstStyle/>
          <a:p>
            <a:pPr algn="ctr"/>
            <a:r>
              <a:rPr lang="tr-TR" b="1" dirty="0"/>
              <a:t>Siparişler ile ilgili tanımlar ekranı</a:t>
            </a:r>
            <a:endParaRPr lang="en-US" dirty="0"/>
          </a:p>
        </p:txBody>
      </p:sp>
    </p:spTree>
    <p:extLst>
      <p:ext uri="{BB962C8B-B14F-4D97-AF65-F5344CB8AC3E}">
        <p14:creationId xmlns:p14="http://schemas.microsoft.com/office/powerpoint/2010/main" val="192514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16698" y="3174"/>
            <a:ext cx="7375301" cy="1297591"/>
          </a:xfrm>
        </p:spPr>
        <p:txBody>
          <a:bodyPr>
            <a:normAutofit/>
          </a:bodyPr>
          <a:lstStyle/>
          <a:p>
            <a:pPr algn="ctr"/>
            <a:r>
              <a:rPr lang="tr-TR" b="1" dirty="0"/>
              <a:t>1.4. El Terminalinin Genel görünümü ve Tuşların </a:t>
            </a:r>
            <a:r>
              <a:rPr lang="tr-TR" b="1" dirty="0" smtClean="0"/>
              <a:t>Görevleri</a:t>
            </a:r>
            <a:endParaRPr lang="en-US" dirty="0"/>
          </a:p>
        </p:txBody>
      </p:sp>
      <p:sp>
        <p:nvSpPr>
          <p:cNvPr id="3" name="İçerik Yer Tutucusu 2"/>
          <p:cNvSpPr>
            <a:spLocks noGrp="1"/>
          </p:cNvSpPr>
          <p:nvPr>
            <p:ph idx="1"/>
          </p:nvPr>
        </p:nvSpPr>
        <p:spPr>
          <a:xfrm>
            <a:off x="6893419" y="2476919"/>
            <a:ext cx="3422560" cy="1386744"/>
          </a:xfrm>
        </p:spPr>
        <p:txBody>
          <a:bodyPr/>
          <a:lstStyle/>
          <a:p>
            <a:r>
              <a:rPr lang="tr-TR" b="1" dirty="0"/>
              <a:t>El terminali genel </a:t>
            </a:r>
            <a:r>
              <a:rPr lang="tr-TR" b="1" dirty="0" smtClean="0"/>
              <a:t>görünümü</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4813524" cy="68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0551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2.2.6.9. Diğer </a:t>
            </a:r>
            <a:r>
              <a:rPr lang="tr-TR" b="1" dirty="0" smtClean="0"/>
              <a:t>Tanımlar</a:t>
            </a:r>
            <a:endParaRPr lang="en-US" dirty="0"/>
          </a:p>
        </p:txBody>
      </p:sp>
      <p:sp>
        <p:nvSpPr>
          <p:cNvPr id="3" name="İçerik Yer Tutucusu 2"/>
          <p:cNvSpPr>
            <a:spLocks noGrp="1"/>
          </p:cNvSpPr>
          <p:nvPr>
            <p:ph idx="1"/>
          </p:nvPr>
        </p:nvSpPr>
        <p:spPr>
          <a:xfrm>
            <a:off x="685801" y="2142067"/>
            <a:ext cx="4156655" cy="3898125"/>
          </a:xfrm>
        </p:spPr>
        <p:txBody>
          <a:bodyPr/>
          <a:lstStyle/>
          <a:p>
            <a:r>
              <a:rPr lang="tr-TR" dirty="0"/>
              <a:t>Sistem tanımları bölümünde aşağıdaki tanımlar yapılır:</a:t>
            </a:r>
            <a:endParaRPr lang="en-US" dirty="0"/>
          </a:p>
          <a:p>
            <a:pPr lvl="1"/>
            <a:r>
              <a:rPr lang="tr-TR" dirty="0" smtClean="0"/>
              <a:t>Ekstra </a:t>
            </a:r>
            <a:r>
              <a:rPr lang="tr-TR" dirty="0"/>
              <a:t>özellik tanımları</a:t>
            </a:r>
            <a:endParaRPr lang="en-US" dirty="0"/>
          </a:p>
          <a:p>
            <a:pPr lvl="1"/>
            <a:r>
              <a:rPr lang="tr-TR" dirty="0" smtClean="0"/>
              <a:t>Operatörler </a:t>
            </a:r>
            <a:r>
              <a:rPr lang="tr-TR" dirty="0"/>
              <a:t>için ön tanımlı mesajlar</a:t>
            </a:r>
            <a:endParaRPr lang="en-US" dirty="0"/>
          </a:p>
          <a:p>
            <a:pPr lvl="1"/>
            <a:r>
              <a:rPr lang="tr-TR" dirty="0" smtClean="0"/>
              <a:t>Uyum </a:t>
            </a:r>
            <a:r>
              <a:rPr lang="tr-TR" dirty="0"/>
              <a:t>parametreleri</a:t>
            </a:r>
            <a:endParaRPr lang="en-US" dirty="0"/>
          </a:p>
          <a:p>
            <a:pPr lvl="1"/>
            <a:r>
              <a:rPr lang="tr-TR" dirty="0" smtClean="0"/>
              <a:t>Mesajları </a:t>
            </a:r>
            <a:r>
              <a:rPr lang="tr-TR" dirty="0"/>
              <a:t>otomatik zamanlama</a:t>
            </a:r>
            <a:endParaRPr lang="en-US" dirty="0"/>
          </a:p>
          <a:p>
            <a:pPr lvl="1"/>
            <a:r>
              <a:rPr lang="tr-TR" dirty="0" smtClean="0"/>
              <a:t>Sistem </a:t>
            </a:r>
            <a:r>
              <a:rPr lang="tr-TR" dirty="0"/>
              <a:t>parametrelerini </a:t>
            </a:r>
            <a:r>
              <a:rPr lang="tr-TR" dirty="0" smtClean="0"/>
              <a:t>güncelle</a:t>
            </a:r>
            <a:endParaRPr lang="en-US" dirty="0"/>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507" y="2539785"/>
            <a:ext cx="4724958" cy="310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543262" y="5747059"/>
            <a:ext cx="3567448" cy="369332"/>
          </a:xfrm>
          <a:prstGeom prst="rect">
            <a:avLst/>
          </a:prstGeom>
          <a:noFill/>
        </p:spPr>
        <p:txBody>
          <a:bodyPr wrap="square" rtlCol="0">
            <a:spAutoFit/>
          </a:bodyPr>
          <a:lstStyle/>
          <a:p>
            <a:pPr algn="ctr"/>
            <a:r>
              <a:rPr lang="tr-TR" b="1" dirty="0"/>
              <a:t>Diğer tanımlar ekranı</a:t>
            </a:r>
            <a:endParaRPr lang="en-US" dirty="0"/>
          </a:p>
        </p:txBody>
      </p:sp>
    </p:spTree>
    <p:extLst>
      <p:ext uri="{BB962C8B-B14F-4D97-AF65-F5344CB8AC3E}">
        <p14:creationId xmlns:p14="http://schemas.microsoft.com/office/powerpoint/2010/main" val="36721465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8"/>
            <a:ext cx="3229375" cy="588254"/>
          </a:xfrm>
        </p:spPr>
        <p:txBody>
          <a:bodyPr/>
          <a:lstStyle/>
          <a:p>
            <a:pPr marL="0" indent="0">
              <a:buNone/>
            </a:pPr>
            <a:r>
              <a:rPr lang="tr-TR" sz="2400" b="1" u="sng" dirty="0" smtClean="0"/>
              <a:t>Ekstra </a:t>
            </a:r>
            <a:r>
              <a:rPr lang="tr-TR" sz="2400" b="1" u="sng" dirty="0"/>
              <a:t>özellik </a:t>
            </a:r>
            <a:r>
              <a:rPr lang="tr-TR" sz="2400" b="1" u="sng" dirty="0" smtClean="0"/>
              <a:t>tanımları</a:t>
            </a:r>
            <a:endParaRPr lang="en-US" sz="2400" b="1" u="sng" dirty="0"/>
          </a:p>
        </p:txBody>
      </p:sp>
      <p:sp>
        <p:nvSpPr>
          <p:cNvPr id="4" name="Metin kutusu 3"/>
          <p:cNvSpPr txBox="1"/>
          <p:nvPr/>
        </p:nvSpPr>
        <p:spPr>
          <a:xfrm>
            <a:off x="785611" y="2923504"/>
            <a:ext cx="3734874" cy="1200329"/>
          </a:xfrm>
          <a:prstGeom prst="rect">
            <a:avLst/>
          </a:prstGeom>
          <a:noFill/>
        </p:spPr>
        <p:txBody>
          <a:bodyPr wrap="square" rtlCol="0">
            <a:spAutoFit/>
          </a:bodyPr>
          <a:lstStyle/>
          <a:p>
            <a:r>
              <a:rPr lang="tr-TR" dirty="0"/>
              <a:t>Ürün, müşteri, tedarikçi, nakliyeci ve kalite kontrol için sistemde olan sabit özellikler dışında tüm yeni özelliklerin tanımlandığı ekrandır.</a:t>
            </a:r>
            <a:endParaRPr lang="en-US"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485" y="2142068"/>
            <a:ext cx="7152223" cy="25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630291" y="4753319"/>
            <a:ext cx="4932609" cy="369332"/>
          </a:xfrm>
          <a:prstGeom prst="rect">
            <a:avLst/>
          </a:prstGeom>
          <a:noFill/>
        </p:spPr>
        <p:txBody>
          <a:bodyPr wrap="square" rtlCol="0">
            <a:spAutoFit/>
          </a:bodyPr>
          <a:lstStyle/>
          <a:p>
            <a:pPr algn="ctr"/>
            <a:r>
              <a:rPr lang="tr-TR" b="1" dirty="0"/>
              <a:t>Ekstra özellik tanımları ekranı</a:t>
            </a:r>
            <a:endParaRPr lang="en-US" dirty="0"/>
          </a:p>
        </p:txBody>
      </p:sp>
    </p:spTree>
    <p:extLst>
      <p:ext uri="{BB962C8B-B14F-4D97-AF65-F5344CB8AC3E}">
        <p14:creationId xmlns:p14="http://schemas.microsoft.com/office/powerpoint/2010/main" val="25029784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065867"/>
            <a:ext cx="4826357" cy="639770"/>
          </a:xfrm>
        </p:spPr>
        <p:txBody>
          <a:bodyPr>
            <a:noAutofit/>
          </a:bodyPr>
          <a:lstStyle/>
          <a:p>
            <a:pPr marL="0" indent="0">
              <a:buNone/>
            </a:pPr>
            <a:r>
              <a:rPr lang="tr-TR" sz="2400" b="1" u="sng" dirty="0"/>
              <a:t>Operatörler için ön tanımlı </a:t>
            </a:r>
            <a:r>
              <a:rPr lang="tr-TR" sz="2400" b="1" u="sng" dirty="0" smtClean="0"/>
              <a:t>mesajlar</a:t>
            </a:r>
            <a:endParaRPr lang="en-US" sz="2400" b="1" u="sng" dirty="0"/>
          </a:p>
        </p:txBody>
      </p:sp>
      <p:sp>
        <p:nvSpPr>
          <p:cNvPr id="4" name="Metin kutusu 3"/>
          <p:cNvSpPr txBox="1"/>
          <p:nvPr/>
        </p:nvSpPr>
        <p:spPr>
          <a:xfrm>
            <a:off x="540912" y="2820473"/>
            <a:ext cx="4481848" cy="1200329"/>
          </a:xfrm>
          <a:prstGeom prst="rect">
            <a:avLst/>
          </a:prstGeom>
          <a:noFill/>
        </p:spPr>
        <p:txBody>
          <a:bodyPr wrap="square" rtlCol="0">
            <a:spAutoFit/>
          </a:bodyPr>
          <a:lstStyle/>
          <a:p>
            <a:r>
              <a:rPr lang="tr-TR" dirty="0"/>
              <a:t>Saha operasyonlarında el terminali ya da </a:t>
            </a:r>
            <a:r>
              <a:rPr lang="tr-TR" dirty="0" err="1"/>
              <a:t>forklift</a:t>
            </a:r>
            <a:r>
              <a:rPr lang="tr-TR" dirty="0"/>
              <a:t> terminali kullanan operatörler için ekranda seçerek gönderebilecekleri hazır mesajların tanımlandığı ekrandır</a:t>
            </a:r>
            <a:endParaRPr lang="en-US" dirty="0"/>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017" y="2820473"/>
            <a:ext cx="7377689" cy="262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6292287" y="5473520"/>
            <a:ext cx="4233147" cy="369332"/>
          </a:xfrm>
          <a:prstGeom prst="rect">
            <a:avLst/>
          </a:prstGeom>
        </p:spPr>
        <p:txBody>
          <a:bodyPr wrap="none">
            <a:spAutoFit/>
          </a:bodyPr>
          <a:lstStyle/>
          <a:p>
            <a:pPr algn="ctr"/>
            <a:r>
              <a:rPr lang="tr-TR" b="1" dirty="0"/>
              <a:t>Operatörler için ön tanımlı mesajlar ekranı</a:t>
            </a:r>
            <a:endParaRPr lang="en-US" dirty="0"/>
          </a:p>
        </p:txBody>
      </p:sp>
    </p:spTree>
    <p:extLst>
      <p:ext uri="{BB962C8B-B14F-4D97-AF65-F5344CB8AC3E}">
        <p14:creationId xmlns:p14="http://schemas.microsoft.com/office/powerpoint/2010/main" val="27722685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a:t>
            </a:r>
            <a:r>
              <a:rPr lang="tr-TR" b="1" dirty="0"/>
              <a:t>. Operasyonlar ve İş </a:t>
            </a:r>
            <a:r>
              <a:rPr lang="tr-TR" b="1" dirty="0" smtClean="0"/>
              <a:t>Akışları</a:t>
            </a:r>
            <a:endParaRPr lang="en-US" dirty="0"/>
          </a:p>
        </p:txBody>
      </p:sp>
      <p:sp>
        <p:nvSpPr>
          <p:cNvPr id="3" name="İçerik Yer Tutucusu 2"/>
          <p:cNvSpPr>
            <a:spLocks noGrp="1"/>
          </p:cNvSpPr>
          <p:nvPr>
            <p:ph idx="1"/>
          </p:nvPr>
        </p:nvSpPr>
        <p:spPr>
          <a:xfrm>
            <a:off x="685802" y="2142067"/>
            <a:ext cx="5251360" cy="3649133"/>
          </a:xfrm>
        </p:spPr>
        <p:txBody>
          <a:bodyPr>
            <a:normAutofit/>
          </a:bodyPr>
          <a:lstStyle/>
          <a:p>
            <a:r>
              <a:rPr lang="tr-TR" dirty="0"/>
              <a:t>Operasyonlar menüsünün altında aşağıdaki menüler bulunur:</a:t>
            </a:r>
            <a:endParaRPr lang="en-US" dirty="0"/>
          </a:p>
          <a:p>
            <a:pPr lvl="1"/>
            <a:r>
              <a:rPr lang="tr-TR" dirty="0" smtClean="0"/>
              <a:t>Mal </a:t>
            </a:r>
            <a:r>
              <a:rPr lang="tr-TR" dirty="0"/>
              <a:t>kabul işlemleri</a:t>
            </a:r>
            <a:endParaRPr lang="en-US" dirty="0"/>
          </a:p>
          <a:p>
            <a:pPr lvl="1"/>
            <a:r>
              <a:rPr lang="tr-TR" dirty="0" smtClean="0"/>
              <a:t>Üretim </a:t>
            </a:r>
            <a:r>
              <a:rPr lang="tr-TR" dirty="0"/>
              <a:t>işlemleri</a:t>
            </a:r>
            <a:endParaRPr lang="en-US" dirty="0"/>
          </a:p>
          <a:p>
            <a:pPr lvl="1"/>
            <a:r>
              <a:rPr lang="tr-TR" dirty="0" smtClean="0"/>
              <a:t>Kalite </a:t>
            </a:r>
            <a:r>
              <a:rPr lang="tr-TR" dirty="0"/>
              <a:t>kontrol işlemleri</a:t>
            </a:r>
            <a:endParaRPr lang="en-US" dirty="0"/>
          </a:p>
          <a:p>
            <a:pPr lvl="1"/>
            <a:r>
              <a:rPr lang="tr-TR" dirty="0" smtClean="0"/>
              <a:t>Sevk </a:t>
            </a:r>
            <a:r>
              <a:rPr lang="tr-TR" dirty="0"/>
              <a:t>işlemleri</a:t>
            </a:r>
            <a:endParaRPr lang="en-US" dirty="0"/>
          </a:p>
          <a:p>
            <a:pPr lvl="1"/>
            <a:r>
              <a:rPr lang="tr-TR" dirty="0" smtClean="0"/>
              <a:t>Sayım </a:t>
            </a:r>
            <a:r>
              <a:rPr lang="tr-TR" dirty="0"/>
              <a:t>işlemleri</a:t>
            </a:r>
            <a:endParaRPr lang="en-US" dirty="0"/>
          </a:p>
          <a:p>
            <a:pPr lvl="1"/>
            <a:r>
              <a:rPr lang="tr-TR" dirty="0" smtClean="0"/>
              <a:t>Tedarikçiye </a:t>
            </a:r>
            <a:r>
              <a:rPr lang="tr-TR" dirty="0"/>
              <a:t>iade işlemleri</a:t>
            </a:r>
            <a:endParaRPr lang="en-US" dirty="0"/>
          </a:p>
          <a:p>
            <a:pPr lvl="1"/>
            <a:r>
              <a:rPr lang="tr-TR" dirty="0" smtClean="0"/>
              <a:t>Müşteriden </a:t>
            </a:r>
            <a:r>
              <a:rPr lang="tr-TR" dirty="0"/>
              <a:t>iade </a:t>
            </a:r>
            <a:r>
              <a:rPr lang="tr-TR" dirty="0" smtClean="0"/>
              <a:t>işlemleri</a:t>
            </a:r>
            <a:endParaRPr lang="en-US" dirty="0"/>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316" y="2427579"/>
            <a:ext cx="3670477" cy="297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529588" y="5469091"/>
            <a:ext cx="3515932" cy="369332"/>
          </a:xfrm>
          <a:prstGeom prst="rect">
            <a:avLst/>
          </a:prstGeom>
          <a:noFill/>
        </p:spPr>
        <p:txBody>
          <a:bodyPr wrap="square" rtlCol="0">
            <a:spAutoFit/>
          </a:bodyPr>
          <a:lstStyle/>
          <a:p>
            <a:pPr algn="ctr"/>
            <a:r>
              <a:rPr lang="tr-TR" b="1" dirty="0"/>
              <a:t>Operasyonlar ve iş akışları ekranı</a:t>
            </a:r>
            <a:endParaRPr lang="en-US" dirty="0"/>
          </a:p>
        </p:txBody>
      </p:sp>
    </p:spTree>
    <p:extLst>
      <p:ext uri="{BB962C8B-B14F-4D97-AF65-F5344CB8AC3E}">
        <p14:creationId xmlns:p14="http://schemas.microsoft.com/office/powerpoint/2010/main" val="11983620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2.3.1</a:t>
            </a:r>
            <a:r>
              <a:rPr lang="tr-TR" b="1" dirty="0"/>
              <a:t>. Mal Kabul İşlemleri</a:t>
            </a:r>
            <a:endParaRPr lang="en-US" dirty="0"/>
          </a:p>
        </p:txBody>
      </p:sp>
      <p:sp>
        <p:nvSpPr>
          <p:cNvPr id="3" name="İçerik Yer Tutucusu 2"/>
          <p:cNvSpPr>
            <a:spLocks noGrp="1"/>
          </p:cNvSpPr>
          <p:nvPr>
            <p:ph idx="1"/>
          </p:nvPr>
        </p:nvSpPr>
        <p:spPr>
          <a:xfrm>
            <a:off x="685801" y="2142068"/>
            <a:ext cx="2289219" cy="3099634"/>
          </a:xfrm>
        </p:spPr>
        <p:txBody>
          <a:bodyPr/>
          <a:lstStyle/>
          <a:p>
            <a:r>
              <a:rPr lang="tr-TR" dirty="0"/>
              <a:t>Mal kabul işlemleri, sipariş verilerek başlanır ve irsaliyelerin doldurulmasıyla biter.</a:t>
            </a:r>
            <a:endParaRPr lang="en-US" dirty="0"/>
          </a:p>
          <a:p>
            <a:endParaRPr lang="en-US" dirty="0"/>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070" y="2464629"/>
            <a:ext cx="6112602" cy="219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189342" y="4717341"/>
            <a:ext cx="3928057" cy="369332"/>
          </a:xfrm>
          <a:prstGeom prst="rect">
            <a:avLst/>
          </a:prstGeom>
          <a:noFill/>
        </p:spPr>
        <p:txBody>
          <a:bodyPr wrap="square" rtlCol="0">
            <a:spAutoFit/>
          </a:bodyPr>
          <a:lstStyle/>
          <a:p>
            <a:pPr algn="ctr"/>
            <a:r>
              <a:rPr lang="tr-TR" b="1" dirty="0"/>
              <a:t>Mal kabul işlemleri </a:t>
            </a:r>
            <a:r>
              <a:rPr lang="tr-TR" b="1" dirty="0" smtClean="0"/>
              <a:t>ekranı</a:t>
            </a:r>
            <a:endParaRPr lang="en-US" dirty="0"/>
          </a:p>
        </p:txBody>
      </p:sp>
    </p:spTree>
    <p:extLst>
      <p:ext uri="{BB962C8B-B14F-4D97-AF65-F5344CB8AC3E}">
        <p14:creationId xmlns:p14="http://schemas.microsoft.com/office/powerpoint/2010/main" val="26239783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2.3.1.1. Mal Kabul </a:t>
            </a:r>
            <a:r>
              <a:rPr lang="tr-TR" b="1" dirty="0" smtClean="0"/>
              <a:t>Siparişleri</a:t>
            </a:r>
            <a:endParaRPr lang="en-US" dirty="0"/>
          </a:p>
        </p:txBody>
      </p:sp>
      <p:sp>
        <p:nvSpPr>
          <p:cNvPr id="3" name="İçerik Yer Tutucusu 2"/>
          <p:cNvSpPr>
            <a:spLocks noGrp="1"/>
          </p:cNvSpPr>
          <p:nvPr>
            <p:ph idx="1"/>
          </p:nvPr>
        </p:nvSpPr>
        <p:spPr>
          <a:xfrm>
            <a:off x="685802" y="2142068"/>
            <a:ext cx="2958920" cy="3589032"/>
          </a:xfrm>
        </p:spPr>
        <p:txBody>
          <a:bodyPr/>
          <a:lstStyle/>
          <a:p>
            <a:r>
              <a:rPr lang="tr-TR" dirty="0" smtClean="0"/>
              <a:t>Muhasebe </a:t>
            </a:r>
            <a:r>
              <a:rPr lang="tr-TR" dirty="0"/>
              <a:t>paket program ile gelebileceği gibi el ile de oluşturulabilecek olan mal kabul siparişlerinin izlendiği ekrandır.</a:t>
            </a:r>
            <a:endParaRPr lang="en-US" dirty="0"/>
          </a:p>
          <a:p>
            <a:endParaRPr lang="en-US"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922" y="2451747"/>
            <a:ext cx="7406208" cy="25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316641" y="5052186"/>
            <a:ext cx="4744769" cy="369332"/>
          </a:xfrm>
          <a:prstGeom prst="rect">
            <a:avLst/>
          </a:prstGeom>
          <a:noFill/>
        </p:spPr>
        <p:txBody>
          <a:bodyPr wrap="square" rtlCol="0">
            <a:spAutoFit/>
          </a:bodyPr>
          <a:lstStyle/>
          <a:p>
            <a:pPr algn="ctr"/>
            <a:r>
              <a:rPr lang="tr-TR" b="1" dirty="0"/>
              <a:t>Mal kabul siparişleri ekranı</a:t>
            </a:r>
            <a:endParaRPr lang="en-US" dirty="0"/>
          </a:p>
        </p:txBody>
      </p:sp>
    </p:spTree>
    <p:extLst>
      <p:ext uri="{BB962C8B-B14F-4D97-AF65-F5344CB8AC3E}">
        <p14:creationId xmlns:p14="http://schemas.microsoft.com/office/powerpoint/2010/main" val="2927534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2.3.1.2. Mal Kabul </a:t>
            </a:r>
            <a:r>
              <a:rPr lang="tr-TR" b="1" dirty="0" smtClean="0"/>
              <a:t>İrsaliyeleri</a:t>
            </a:r>
            <a:endParaRPr lang="en-US" dirty="0"/>
          </a:p>
        </p:txBody>
      </p:sp>
      <p:sp>
        <p:nvSpPr>
          <p:cNvPr id="3" name="İçerik Yer Tutucusu 2"/>
          <p:cNvSpPr>
            <a:spLocks noGrp="1"/>
          </p:cNvSpPr>
          <p:nvPr>
            <p:ph idx="1"/>
          </p:nvPr>
        </p:nvSpPr>
        <p:spPr>
          <a:xfrm>
            <a:off x="685801" y="2142067"/>
            <a:ext cx="3061951" cy="3498879"/>
          </a:xfrm>
        </p:spPr>
        <p:txBody>
          <a:bodyPr/>
          <a:lstStyle/>
          <a:p>
            <a:r>
              <a:rPr lang="tr-TR" dirty="0"/>
              <a:t>Muhasebe  paket  programı  ile  sistemi  girildikten  sonra  depo  programından  da gelebileceği gibi el ile de oluşturulabilecek olan mal kabul irsaliyelerinin izlendiği ekrandır</a:t>
            </a:r>
            <a:r>
              <a:rPr lang="tr-TR" dirty="0" smtClean="0"/>
              <a:t>.</a:t>
            </a:r>
            <a:endParaRPr lang="en-US" dirty="0"/>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284" y="2685155"/>
            <a:ext cx="6991640" cy="249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583785" y="5175969"/>
            <a:ext cx="4610637" cy="369332"/>
          </a:xfrm>
          <a:prstGeom prst="rect">
            <a:avLst/>
          </a:prstGeom>
          <a:noFill/>
        </p:spPr>
        <p:txBody>
          <a:bodyPr wrap="square" rtlCol="0">
            <a:spAutoFit/>
          </a:bodyPr>
          <a:lstStyle/>
          <a:p>
            <a:pPr algn="ctr"/>
            <a:r>
              <a:rPr lang="tr-TR" b="1" dirty="0"/>
              <a:t>Mal kabul irsaliyeleri </a:t>
            </a:r>
            <a:r>
              <a:rPr lang="tr-TR" b="1" dirty="0" smtClean="0"/>
              <a:t>ekranı</a:t>
            </a:r>
            <a:endParaRPr lang="en-US" dirty="0"/>
          </a:p>
        </p:txBody>
      </p:sp>
    </p:spTree>
    <p:extLst>
      <p:ext uri="{BB962C8B-B14F-4D97-AF65-F5344CB8AC3E}">
        <p14:creationId xmlns:p14="http://schemas.microsoft.com/office/powerpoint/2010/main" val="27220695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2.3.1.2. Mal Kabul İrsaliyeleri</a:t>
            </a:r>
            <a:endParaRPr lang="en-US" dirty="0"/>
          </a:p>
        </p:txBody>
      </p:sp>
      <p:sp>
        <p:nvSpPr>
          <p:cNvPr id="3" name="İçerik Yer Tutucusu 2"/>
          <p:cNvSpPr>
            <a:spLocks noGrp="1"/>
          </p:cNvSpPr>
          <p:nvPr>
            <p:ph idx="1"/>
          </p:nvPr>
        </p:nvSpPr>
        <p:spPr>
          <a:xfrm>
            <a:off x="685801" y="2142067"/>
            <a:ext cx="2765737" cy="3704941"/>
          </a:xfrm>
        </p:spPr>
        <p:txBody>
          <a:bodyPr/>
          <a:lstStyle/>
          <a:p>
            <a:r>
              <a:rPr lang="tr-TR" dirty="0"/>
              <a:t>Mal kabul irsaliyeleri (yeni irsaliye girişi), manuel olarak mal kabul irsaliyelerinin oluşturulacağı ekrandır</a:t>
            </a:r>
            <a:r>
              <a:rPr lang="tr-TR" dirty="0" smtClean="0"/>
              <a:t>.</a:t>
            </a:r>
            <a:endParaRPr lang="en-US" dirty="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924" y="2759254"/>
            <a:ext cx="6793696" cy="296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013056" y="5847008"/>
            <a:ext cx="5589431" cy="369332"/>
          </a:xfrm>
          <a:prstGeom prst="rect">
            <a:avLst/>
          </a:prstGeom>
          <a:noFill/>
        </p:spPr>
        <p:txBody>
          <a:bodyPr wrap="square" rtlCol="0">
            <a:spAutoFit/>
          </a:bodyPr>
          <a:lstStyle/>
          <a:p>
            <a:pPr algn="ctr"/>
            <a:r>
              <a:rPr lang="tr-TR" b="1" dirty="0"/>
              <a:t>Yeni irsaliye giriş ekranı</a:t>
            </a:r>
            <a:endParaRPr lang="en-US" dirty="0"/>
          </a:p>
        </p:txBody>
      </p:sp>
    </p:spTree>
    <p:extLst>
      <p:ext uri="{BB962C8B-B14F-4D97-AF65-F5344CB8AC3E}">
        <p14:creationId xmlns:p14="http://schemas.microsoft.com/office/powerpoint/2010/main" val="32431033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2.3.2. Üretim </a:t>
            </a:r>
            <a:r>
              <a:rPr lang="tr-TR" b="1" dirty="0" smtClean="0"/>
              <a:t>İşlemleri</a:t>
            </a:r>
            <a:endParaRPr lang="en-US" dirty="0"/>
          </a:p>
        </p:txBody>
      </p:sp>
      <p:sp>
        <p:nvSpPr>
          <p:cNvPr id="3" name="İçerik Yer Tutucusu 2"/>
          <p:cNvSpPr>
            <a:spLocks noGrp="1"/>
          </p:cNvSpPr>
          <p:nvPr>
            <p:ph idx="1"/>
          </p:nvPr>
        </p:nvSpPr>
        <p:spPr>
          <a:xfrm>
            <a:off x="685801" y="2142067"/>
            <a:ext cx="4040745" cy="3704941"/>
          </a:xfrm>
        </p:spPr>
        <p:txBody>
          <a:bodyPr/>
          <a:lstStyle/>
          <a:p>
            <a:r>
              <a:rPr lang="tr-TR" dirty="0"/>
              <a:t>Üretim işlemleri:</a:t>
            </a:r>
            <a:endParaRPr lang="en-US" dirty="0"/>
          </a:p>
          <a:p>
            <a:pPr lvl="1"/>
            <a:r>
              <a:rPr lang="tr-TR" dirty="0" smtClean="0"/>
              <a:t>Üretim </a:t>
            </a:r>
            <a:r>
              <a:rPr lang="tr-TR" dirty="0"/>
              <a:t>planlama</a:t>
            </a:r>
            <a:endParaRPr lang="en-US" dirty="0"/>
          </a:p>
          <a:p>
            <a:pPr lvl="1"/>
            <a:r>
              <a:rPr lang="tr-TR" dirty="0" smtClean="0"/>
              <a:t>Üretim </a:t>
            </a:r>
            <a:r>
              <a:rPr lang="tr-TR" dirty="0"/>
              <a:t>emirlerini dağıt</a:t>
            </a:r>
            <a:endParaRPr lang="en-US" dirty="0"/>
          </a:p>
          <a:p>
            <a:pPr lvl="1"/>
            <a:r>
              <a:rPr lang="tr-TR" dirty="0" smtClean="0"/>
              <a:t>Ürün </a:t>
            </a:r>
            <a:r>
              <a:rPr lang="tr-TR" dirty="0"/>
              <a:t>talep planlama</a:t>
            </a:r>
            <a:endParaRPr lang="en-US" dirty="0"/>
          </a:p>
          <a:p>
            <a:pPr lvl="1"/>
            <a:r>
              <a:rPr lang="tr-TR" dirty="0" smtClean="0"/>
              <a:t>Ürün </a:t>
            </a:r>
            <a:r>
              <a:rPr lang="tr-TR" dirty="0"/>
              <a:t>talep emirlerini dağıt bölümlerinden oluşmaktadır.</a:t>
            </a:r>
            <a:endParaRPr lang="en-US" dirty="0"/>
          </a:p>
          <a:p>
            <a:endParaRPr lang="en-US"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456" y="2460609"/>
            <a:ext cx="3877104" cy="247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844025" y="5048519"/>
            <a:ext cx="4043966" cy="369332"/>
          </a:xfrm>
          <a:prstGeom prst="rect">
            <a:avLst/>
          </a:prstGeom>
          <a:noFill/>
        </p:spPr>
        <p:txBody>
          <a:bodyPr wrap="square" rtlCol="0">
            <a:spAutoFit/>
          </a:bodyPr>
          <a:lstStyle/>
          <a:p>
            <a:pPr algn="ctr"/>
            <a:r>
              <a:rPr lang="tr-TR" b="1" dirty="0"/>
              <a:t>Üretim işlemleri ekranı</a:t>
            </a:r>
            <a:endParaRPr lang="en-US" dirty="0"/>
          </a:p>
        </p:txBody>
      </p:sp>
    </p:spTree>
    <p:extLst>
      <p:ext uri="{BB962C8B-B14F-4D97-AF65-F5344CB8AC3E}">
        <p14:creationId xmlns:p14="http://schemas.microsoft.com/office/powerpoint/2010/main" val="23408818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2.3.2.1. Üretim </a:t>
            </a:r>
            <a:r>
              <a:rPr lang="tr-TR" b="1" dirty="0" smtClean="0"/>
              <a:t>Planlama</a:t>
            </a:r>
            <a:endParaRPr lang="en-US" dirty="0"/>
          </a:p>
        </p:txBody>
      </p:sp>
      <p:sp>
        <p:nvSpPr>
          <p:cNvPr id="3" name="İçerik Yer Tutucusu 2"/>
          <p:cNvSpPr>
            <a:spLocks noGrp="1"/>
          </p:cNvSpPr>
          <p:nvPr>
            <p:ph idx="1"/>
          </p:nvPr>
        </p:nvSpPr>
        <p:spPr>
          <a:xfrm>
            <a:off x="671896" y="1781459"/>
            <a:ext cx="3243282" cy="3408727"/>
          </a:xfrm>
        </p:spPr>
        <p:txBody>
          <a:bodyPr/>
          <a:lstStyle/>
          <a:p>
            <a:r>
              <a:rPr lang="tr-TR" dirty="0"/>
              <a:t>Fiziksel stoklara göre üretim planlama yapılan ekrandır.</a:t>
            </a:r>
            <a:endParaRPr lang="en-US" dirty="0"/>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843" y="1781459"/>
            <a:ext cx="7301294" cy="422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042591" y="6004554"/>
            <a:ext cx="5975798" cy="369332"/>
          </a:xfrm>
          <a:prstGeom prst="rect">
            <a:avLst/>
          </a:prstGeom>
          <a:noFill/>
        </p:spPr>
        <p:txBody>
          <a:bodyPr wrap="square" rtlCol="0">
            <a:spAutoFit/>
          </a:bodyPr>
          <a:lstStyle/>
          <a:p>
            <a:pPr algn="ctr"/>
            <a:r>
              <a:rPr lang="tr-TR" b="1" dirty="0"/>
              <a:t>Üretim planlama </a:t>
            </a:r>
            <a:r>
              <a:rPr lang="tr-TR" b="1" dirty="0" smtClean="0"/>
              <a:t>ekranı</a:t>
            </a:r>
            <a:endParaRPr lang="en-US" dirty="0"/>
          </a:p>
        </p:txBody>
      </p:sp>
    </p:spTree>
    <p:extLst>
      <p:ext uri="{BB962C8B-B14F-4D97-AF65-F5344CB8AC3E}">
        <p14:creationId xmlns:p14="http://schemas.microsoft.com/office/powerpoint/2010/main" val="1704599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63703" y="141491"/>
            <a:ext cx="7749861" cy="562377"/>
          </a:xfrm>
        </p:spPr>
        <p:txBody>
          <a:bodyPr>
            <a:normAutofit fontScale="90000"/>
          </a:bodyPr>
          <a:lstStyle/>
          <a:p>
            <a:pPr algn="ctr"/>
            <a:r>
              <a:rPr lang="tr-TR" dirty="0"/>
              <a:t>Tuşların görevleri aşağıdaki gibidir</a:t>
            </a:r>
            <a:endParaRPr lang="en-US" dirty="0"/>
          </a:p>
        </p:txBody>
      </p:sp>
      <p:sp>
        <p:nvSpPr>
          <p:cNvPr id="3" name="İçerik Yer Tutucusu 2"/>
          <p:cNvSpPr>
            <a:spLocks noGrp="1"/>
          </p:cNvSpPr>
          <p:nvPr>
            <p:ph idx="1"/>
          </p:nvPr>
        </p:nvSpPr>
        <p:spPr>
          <a:xfrm>
            <a:off x="7508383" y="2237556"/>
            <a:ext cx="4533364" cy="3086756"/>
          </a:xfrm>
        </p:spPr>
        <p:txBody>
          <a:bodyPr/>
          <a:lstStyle/>
          <a:p>
            <a:r>
              <a:rPr lang="tr-TR" dirty="0"/>
              <a:t>2,3 ve 4. karakterleri çıkartmak için ilgili tuşa bir defa bastıktan sonra </a:t>
            </a:r>
            <a:r>
              <a:rPr lang="tr-TR" dirty="0" smtClean="0"/>
              <a:t>M2 tuşuna karakter çıkana kadar basılmalıdır.</a:t>
            </a:r>
          </a:p>
          <a:p>
            <a:r>
              <a:rPr lang="tr-TR" dirty="0"/>
              <a:t>Örnek: C karakterini çıkartmak için ilk olarak 7 tuşuna ve ardından </a:t>
            </a:r>
            <a:r>
              <a:rPr lang="tr-TR" dirty="0" smtClean="0"/>
              <a:t>M2 tuşuna 3 defa basılmalıdır.</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3868"/>
            <a:ext cx="7387710" cy="615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0436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6556" y="0"/>
            <a:ext cx="10131425" cy="1456267"/>
          </a:xfrm>
        </p:spPr>
        <p:txBody>
          <a:bodyPr>
            <a:normAutofit/>
          </a:bodyPr>
          <a:lstStyle/>
          <a:p>
            <a:r>
              <a:rPr lang="tr-TR" b="1" dirty="0"/>
              <a:t>2.3.2.2. Üretim Planlama (Genel Döküm Detayı ile Birlikte</a:t>
            </a:r>
            <a:r>
              <a:rPr lang="tr-TR" b="1" dirty="0" smtClean="0"/>
              <a:t>)</a:t>
            </a:r>
            <a:endParaRPr lang="en-US" dirty="0"/>
          </a:p>
        </p:txBody>
      </p:sp>
      <p:sp>
        <p:nvSpPr>
          <p:cNvPr id="3" name="İçerik Yer Tutucusu 2"/>
          <p:cNvSpPr>
            <a:spLocks noGrp="1"/>
          </p:cNvSpPr>
          <p:nvPr>
            <p:ph idx="1"/>
          </p:nvPr>
        </p:nvSpPr>
        <p:spPr>
          <a:xfrm>
            <a:off x="131214" y="1031264"/>
            <a:ext cx="12060785" cy="1055113"/>
          </a:xfrm>
        </p:spPr>
        <p:txBody>
          <a:bodyPr/>
          <a:lstStyle/>
          <a:p>
            <a:r>
              <a:rPr lang="tr-TR" dirty="0"/>
              <a:t>Planlama  sırasında  üretim  planında  kullanılacak  olan  malzeme/ham  maddelerin işletme içinde ya da dışında hangi stok alanlarında bulunduğu anlık olarak kontrol edilebilir.</a:t>
            </a:r>
            <a:endParaRPr lang="en-US" dirty="0"/>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35" y="1962710"/>
            <a:ext cx="5924371" cy="426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1780824" y="6231362"/>
            <a:ext cx="3070969" cy="369332"/>
          </a:xfrm>
          <a:prstGeom prst="rect">
            <a:avLst/>
          </a:prstGeom>
        </p:spPr>
        <p:txBody>
          <a:bodyPr wrap="none">
            <a:spAutoFit/>
          </a:bodyPr>
          <a:lstStyle/>
          <a:p>
            <a:pPr algn="ctr"/>
            <a:r>
              <a:rPr lang="tr-TR" b="1" dirty="0"/>
              <a:t>Üretim plan düzenleme ekranı</a:t>
            </a:r>
            <a:endParaRPr lang="en-US" dirty="0"/>
          </a:p>
        </p:txBody>
      </p:sp>
      <p:pic>
        <p:nvPicPr>
          <p:cNvPr id="109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269" y="2086377"/>
            <a:ext cx="5509074" cy="338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7395037" y="5732584"/>
            <a:ext cx="3451538" cy="369332"/>
          </a:xfrm>
          <a:prstGeom prst="rect">
            <a:avLst/>
          </a:prstGeom>
          <a:noFill/>
        </p:spPr>
        <p:txBody>
          <a:bodyPr wrap="square" rtlCol="0">
            <a:spAutoFit/>
          </a:bodyPr>
          <a:lstStyle/>
          <a:p>
            <a:pPr algn="ctr"/>
            <a:r>
              <a:rPr lang="tr-TR" b="1" dirty="0"/>
              <a:t>Üretimle ilgili bilgiler ekranı</a:t>
            </a:r>
            <a:endParaRPr lang="en-US" dirty="0"/>
          </a:p>
        </p:txBody>
      </p:sp>
    </p:spTree>
    <p:extLst>
      <p:ext uri="{BB962C8B-B14F-4D97-AF65-F5344CB8AC3E}">
        <p14:creationId xmlns:p14="http://schemas.microsoft.com/office/powerpoint/2010/main" val="28344322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92618" y="0"/>
            <a:ext cx="10131425" cy="1456267"/>
          </a:xfrm>
        </p:spPr>
        <p:txBody>
          <a:bodyPr>
            <a:normAutofit/>
          </a:bodyPr>
          <a:lstStyle/>
          <a:p>
            <a:r>
              <a:rPr lang="tr-TR" b="1" dirty="0"/>
              <a:t>2.3.2.3. Üretim Planlama (Depoya Göre Döküm Detayı ile Birlikte</a:t>
            </a:r>
            <a:r>
              <a:rPr lang="tr-TR" b="1" dirty="0" smtClean="0"/>
              <a:t>)</a:t>
            </a:r>
            <a:endParaRPr lang="en-US" dirty="0"/>
          </a:p>
        </p:txBody>
      </p:sp>
      <p:sp>
        <p:nvSpPr>
          <p:cNvPr id="3" name="İçerik Yer Tutucusu 2"/>
          <p:cNvSpPr>
            <a:spLocks noGrp="1"/>
          </p:cNvSpPr>
          <p:nvPr>
            <p:ph idx="1"/>
          </p:nvPr>
        </p:nvSpPr>
        <p:spPr>
          <a:xfrm>
            <a:off x="492618" y="1337733"/>
            <a:ext cx="2585433" cy="3679184"/>
          </a:xfrm>
        </p:spPr>
        <p:txBody>
          <a:bodyPr/>
          <a:lstStyle/>
          <a:p>
            <a:r>
              <a:rPr lang="tr-TR" dirty="0"/>
              <a:t>Planlama  sırasında  üretim  planında  kullanılacak  olan  malzeme/ham  maddelerin işletme içinde ya da dışındaki ilgili stok alanındaki dökümü detaylı olarak kontrol </a:t>
            </a:r>
            <a:r>
              <a:rPr lang="tr-TR" dirty="0" smtClean="0"/>
              <a:t>edilebilir.</a:t>
            </a:r>
            <a:endParaRPr lang="en-US"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600" y="728133"/>
            <a:ext cx="5881443" cy="600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2603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2.3.2.4</a:t>
            </a:r>
            <a:r>
              <a:rPr lang="tr-TR" b="1" dirty="0"/>
              <a:t>. Üretim Planlama  (Üretim Raporu)</a:t>
            </a:r>
            <a:endParaRPr lang="en-US" dirty="0"/>
          </a:p>
        </p:txBody>
      </p:sp>
      <p:sp>
        <p:nvSpPr>
          <p:cNvPr id="3" name="İçerik Yer Tutucusu 2"/>
          <p:cNvSpPr>
            <a:spLocks noGrp="1"/>
          </p:cNvSpPr>
          <p:nvPr>
            <p:ph idx="1"/>
          </p:nvPr>
        </p:nvSpPr>
        <p:spPr>
          <a:xfrm>
            <a:off x="685802" y="2142068"/>
            <a:ext cx="2070278" cy="3395848"/>
          </a:xfrm>
        </p:spPr>
        <p:txBody>
          <a:bodyPr/>
          <a:lstStyle/>
          <a:p>
            <a:r>
              <a:rPr lang="tr-TR" dirty="0"/>
              <a:t>Üretim planının tamamlanması ile birlikte plana ait bir raporlama yapılabilir.</a:t>
            </a:r>
            <a:endParaRPr lang="en-US" dirty="0"/>
          </a:p>
          <a:p>
            <a:endParaRPr lang="en-US"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980" y="1716066"/>
            <a:ext cx="7708096" cy="465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3698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2.3.3</a:t>
            </a:r>
            <a:r>
              <a:rPr lang="tr-TR" b="1" dirty="0"/>
              <a:t>. Kalite Kontrol </a:t>
            </a:r>
            <a:r>
              <a:rPr lang="tr-TR" b="1" dirty="0" smtClean="0"/>
              <a:t>İşlemleri</a:t>
            </a:r>
            <a:endParaRPr lang="en-US" dirty="0"/>
          </a:p>
        </p:txBody>
      </p:sp>
      <p:sp>
        <p:nvSpPr>
          <p:cNvPr id="3" name="İçerik Yer Tutucusu 2"/>
          <p:cNvSpPr>
            <a:spLocks noGrp="1"/>
          </p:cNvSpPr>
          <p:nvPr>
            <p:ph idx="1"/>
          </p:nvPr>
        </p:nvSpPr>
        <p:spPr>
          <a:xfrm>
            <a:off x="685801" y="2142067"/>
            <a:ext cx="3358165" cy="3460243"/>
          </a:xfrm>
        </p:spPr>
        <p:txBody>
          <a:bodyPr/>
          <a:lstStyle/>
          <a:p>
            <a:r>
              <a:rPr lang="tr-TR" dirty="0"/>
              <a:t>Kalite kontrol işlemleri, kalite kontrol alt menüsü ile yapılır. Bu bölümde:</a:t>
            </a:r>
            <a:endParaRPr lang="en-US" dirty="0"/>
          </a:p>
          <a:p>
            <a:r>
              <a:rPr lang="tr-TR" dirty="0" smtClean="0"/>
              <a:t>Kalite </a:t>
            </a:r>
            <a:r>
              <a:rPr lang="tr-TR" dirty="0"/>
              <a:t>kontrol işlemleri</a:t>
            </a:r>
            <a:endParaRPr lang="en-US" dirty="0"/>
          </a:p>
          <a:p>
            <a:r>
              <a:rPr lang="tr-TR" dirty="0" smtClean="0"/>
              <a:t>Yeni </a:t>
            </a:r>
            <a:r>
              <a:rPr lang="tr-TR" dirty="0"/>
              <a:t>kalite kontrol</a:t>
            </a:r>
            <a:endParaRPr lang="en-US" dirty="0"/>
          </a:p>
          <a:p>
            <a:r>
              <a:rPr lang="tr-TR" dirty="0" smtClean="0"/>
              <a:t>Veri </a:t>
            </a:r>
            <a:r>
              <a:rPr lang="tr-TR" dirty="0"/>
              <a:t>girişi sekmeleri bulunur.</a:t>
            </a:r>
            <a:endParaRPr lang="en-US" dirty="0"/>
          </a:p>
          <a:p>
            <a:r>
              <a:rPr lang="tr-TR" dirty="0"/>
              <a:t>Kalite kontrol izleme</a:t>
            </a:r>
            <a:endParaRPr lang="en-US" dirty="0"/>
          </a:p>
          <a:p>
            <a:r>
              <a:rPr lang="tr-TR" dirty="0" smtClean="0"/>
              <a:t>Kalite </a:t>
            </a:r>
            <a:r>
              <a:rPr lang="tr-TR" dirty="0"/>
              <a:t>kontrol veri girişi 2.3.4 sevk </a:t>
            </a:r>
            <a:r>
              <a:rPr lang="tr-TR" dirty="0" smtClean="0"/>
              <a:t>işlemleri</a:t>
            </a:r>
            <a:endParaRPr lang="en-US"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5373" y="1537834"/>
            <a:ext cx="4015033" cy="200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8750679" y="3687522"/>
            <a:ext cx="3142446" cy="369332"/>
          </a:xfrm>
          <a:prstGeom prst="rect">
            <a:avLst/>
          </a:prstGeom>
          <a:noFill/>
        </p:spPr>
        <p:txBody>
          <a:bodyPr wrap="square" rtlCol="0">
            <a:spAutoFit/>
          </a:bodyPr>
          <a:lstStyle/>
          <a:p>
            <a:pPr algn="ctr"/>
            <a:r>
              <a:rPr lang="tr-TR" b="1" dirty="0"/>
              <a:t>Sevk işlemleri </a:t>
            </a:r>
            <a:r>
              <a:rPr lang="tr-TR" b="1" dirty="0" smtClean="0"/>
              <a:t>ekranı</a:t>
            </a:r>
            <a:endParaRPr lang="en-US" dirty="0"/>
          </a:p>
        </p:txBody>
      </p:sp>
      <p:pic>
        <p:nvPicPr>
          <p:cNvPr id="112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966" y="2408488"/>
            <a:ext cx="3944562" cy="11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4483661" y="3628689"/>
            <a:ext cx="3065172" cy="369332"/>
          </a:xfrm>
          <a:prstGeom prst="rect">
            <a:avLst/>
          </a:prstGeom>
          <a:noFill/>
        </p:spPr>
        <p:txBody>
          <a:bodyPr wrap="square" rtlCol="0">
            <a:spAutoFit/>
          </a:bodyPr>
          <a:lstStyle/>
          <a:p>
            <a:pPr algn="ctr"/>
            <a:r>
              <a:rPr lang="tr-TR" b="1" dirty="0"/>
              <a:t>Kalite kontrol işlemleri ekranı</a:t>
            </a:r>
            <a:endParaRPr lang="en-US" dirty="0"/>
          </a:p>
        </p:txBody>
      </p:sp>
    </p:spTree>
    <p:extLst>
      <p:ext uri="{BB962C8B-B14F-4D97-AF65-F5344CB8AC3E}">
        <p14:creationId xmlns:p14="http://schemas.microsoft.com/office/powerpoint/2010/main" val="15425759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2.3.4.1. Sevkiyat </a:t>
            </a:r>
            <a:r>
              <a:rPr lang="tr-TR" b="1" dirty="0" smtClean="0"/>
              <a:t>Siparişleri</a:t>
            </a:r>
            <a:endParaRPr lang="en-US" dirty="0"/>
          </a:p>
        </p:txBody>
      </p:sp>
      <p:sp>
        <p:nvSpPr>
          <p:cNvPr id="3" name="İçerik Yer Tutucusu 2"/>
          <p:cNvSpPr>
            <a:spLocks noGrp="1"/>
          </p:cNvSpPr>
          <p:nvPr>
            <p:ph idx="1"/>
          </p:nvPr>
        </p:nvSpPr>
        <p:spPr>
          <a:xfrm>
            <a:off x="685802" y="2142068"/>
            <a:ext cx="2456644" cy="3447364"/>
          </a:xfrm>
        </p:spPr>
        <p:txBody>
          <a:bodyPr/>
          <a:lstStyle/>
          <a:p>
            <a:r>
              <a:rPr lang="tr-TR" dirty="0" smtClean="0"/>
              <a:t>Muhasebe  </a:t>
            </a:r>
            <a:r>
              <a:rPr lang="tr-TR" dirty="0"/>
              <a:t>paket  programından  gelebileceği  gibi  el  ile  de  oluşturulabilecek  olan sevkiyat siparişlerinin izlendiği ekrandır.</a:t>
            </a:r>
            <a:endParaRPr lang="en-US" dirty="0"/>
          </a:p>
          <a:p>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798" y="2142068"/>
            <a:ext cx="7864855" cy="360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793008" y="5826321"/>
            <a:ext cx="6014434" cy="369332"/>
          </a:xfrm>
          <a:prstGeom prst="rect">
            <a:avLst/>
          </a:prstGeom>
          <a:noFill/>
        </p:spPr>
        <p:txBody>
          <a:bodyPr wrap="square" rtlCol="0">
            <a:spAutoFit/>
          </a:bodyPr>
          <a:lstStyle/>
          <a:p>
            <a:pPr algn="ctr"/>
            <a:r>
              <a:rPr lang="tr-TR" b="1" dirty="0"/>
              <a:t>Sevkiyat siparişleri ekranı</a:t>
            </a:r>
            <a:endParaRPr lang="en-US" dirty="0"/>
          </a:p>
        </p:txBody>
      </p:sp>
    </p:spTree>
    <p:extLst>
      <p:ext uri="{BB962C8B-B14F-4D97-AF65-F5344CB8AC3E}">
        <p14:creationId xmlns:p14="http://schemas.microsoft.com/office/powerpoint/2010/main" val="30492211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2.3.4.2. Sevkiyat </a:t>
            </a:r>
            <a:r>
              <a:rPr lang="tr-TR" b="1" dirty="0" smtClean="0"/>
              <a:t>Planlama</a:t>
            </a:r>
            <a:endParaRPr lang="en-US" dirty="0"/>
          </a:p>
        </p:txBody>
      </p:sp>
      <p:sp>
        <p:nvSpPr>
          <p:cNvPr id="3" name="İçerik Yer Tutucusu 2"/>
          <p:cNvSpPr>
            <a:spLocks noGrp="1"/>
          </p:cNvSpPr>
          <p:nvPr>
            <p:ph idx="1"/>
          </p:nvPr>
        </p:nvSpPr>
        <p:spPr>
          <a:xfrm>
            <a:off x="685801" y="2142068"/>
            <a:ext cx="2946041" cy="3331454"/>
          </a:xfrm>
        </p:spPr>
        <p:txBody>
          <a:bodyPr/>
          <a:lstStyle/>
          <a:p>
            <a:r>
              <a:rPr lang="tr-TR" dirty="0"/>
              <a:t>Sistemde bulunan bir sevk emrine göre sevk planlaması yapılabileceği gibi bir müşteriye ya da ürüne göre sevk sipariş planlaması yapılabilir. Planlama sonucunda toplama emirleri oluşturulur.</a:t>
            </a:r>
            <a:endParaRPr lang="en-US"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685" y="2065867"/>
            <a:ext cx="7479450" cy="390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306096" y="5968487"/>
            <a:ext cx="4700788" cy="369332"/>
          </a:xfrm>
          <a:prstGeom prst="rect">
            <a:avLst/>
          </a:prstGeom>
          <a:noFill/>
        </p:spPr>
        <p:txBody>
          <a:bodyPr wrap="square" rtlCol="0">
            <a:spAutoFit/>
          </a:bodyPr>
          <a:lstStyle/>
          <a:p>
            <a:pPr algn="ctr"/>
            <a:r>
              <a:rPr lang="tr-TR" b="1" dirty="0"/>
              <a:t>Sevkiyat planlama </a:t>
            </a:r>
            <a:r>
              <a:rPr lang="tr-TR" b="1" dirty="0" smtClean="0"/>
              <a:t>ekranı</a:t>
            </a:r>
            <a:endParaRPr lang="en-US" dirty="0"/>
          </a:p>
        </p:txBody>
      </p:sp>
    </p:spTree>
    <p:extLst>
      <p:ext uri="{BB962C8B-B14F-4D97-AF65-F5344CB8AC3E}">
        <p14:creationId xmlns:p14="http://schemas.microsoft.com/office/powerpoint/2010/main" val="4406581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2.3.4.3</a:t>
            </a:r>
            <a:r>
              <a:rPr lang="tr-TR" b="1" dirty="0"/>
              <a:t>. Sevk İş Emirleri Dağıtma</a:t>
            </a:r>
            <a:endParaRPr lang="en-US" dirty="0"/>
          </a:p>
        </p:txBody>
      </p:sp>
      <p:sp>
        <p:nvSpPr>
          <p:cNvPr id="3" name="İçerik Yer Tutucusu 2"/>
          <p:cNvSpPr>
            <a:spLocks noGrp="1"/>
          </p:cNvSpPr>
          <p:nvPr>
            <p:ph idx="1"/>
          </p:nvPr>
        </p:nvSpPr>
        <p:spPr>
          <a:xfrm>
            <a:off x="685801" y="2142067"/>
            <a:ext cx="2443765" cy="3833730"/>
          </a:xfrm>
        </p:spPr>
        <p:txBody>
          <a:bodyPr/>
          <a:lstStyle/>
          <a:p>
            <a:r>
              <a:rPr lang="tr-TR" dirty="0"/>
              <a:t>Oluşturulan toplama emirleri otomatik olarak operatörlere dağıtılabildiği (atanabildiği</a:t>
            </a:r>
            <a:r>
              <a:rPr lang="tr-TR" dirty="0" smtClean="0"/>
              <a:t>) </a:t>
            </a:r>
            <a:r>
              <a:rPr lang="tr-TR" dirty="0"/>
              <a:t>gibi ilgili emir tercih edilen operatöre de atanabilir.</a:t>
            </a:r>
            <a:endParaRPr lang="en-US" dirty="0"/>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012" y="2065867"/>
            <a:ext cx="7167182" cy="375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061397" y="6104586"/>
            <a:ext cx="5164428" cy="369332"/>
          </a:xfrm>
          <a:prstGeom prst="rect">
            <a:avLst/>
          </a:prstGeom>
          <a:noFill/>
        </p:spPr>
        <p:txBody>
          <a:bodyPr wrap="square" rtlCol="0">
            <a:spAutoFit/>
          </a:bodyPr>
          <a:lstStyle/>
          <a:p>
            <a:pPr algn="ctr"/>
            <a:r>
              <a:rPr lang="tr-TR" b="1" dirty="0"/>
              <a:t>Sevk iş emirleri dağıtma ekranı</a:t>
            </a:r>
            <a:endParaRPr lang="en-US" dirty="0"/>
          </a:p>
        </p:txBody>
      </p:sp>
    </p:spTree>
    <p:extLst>
      <p:ext uri="{BB962C8B-B14F-4D97-AF65-F5344CB8AC3E}">
        <p14:creationId xmlns:p14="http://schemas.microsoft.com/office/powerpoint/2010/main" val="40388791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2.3.4.4. Sevk İş Emirleri </a:t>
            </a:r>
            <a:r>
              <a:rPr lang="tr-TR" b="1" dirty="0" smtClean="0"/>
              <a:t>İptali</a:t>
            </a:r>
            <a:endParaRPr lang="en-US" dirty="0"/>
          </a:p>
        </p:txBody>
      </p:sp>
      <p:sp>
        <p:nvSpPr>
          <p:cNvPr id="3" name="İçerik Yer Tutucusu 2"/>
          <p:cNvSpPr>
            <a:spLocks noGrp="1"/>
          </p:cNvSpPr>
          <p:nvPr>
            <p:ph idx="1"/>
          </p:nvPr>
        </p:nvSpPr>
        <p:spPr>
          <a:xfrm>
            <a:off x="685801" y="2142067"/>
            <a:ext cx="3113467" cy="3833730"/>
          </a:xfrm>
        </p:spPr>
        <p:txBody>
          <a:bodyPr/>
          <a:lstStyle/>
          <a:p>
            <a:r>
              <a:rPr lang="tr-TR" dirty="0"/>
              <a:t>Oluşturulan ve dağıtılan toplama emirleri toplama işlemi başlamış olsa bile iptal edilebilir. Bu durumda o ana kadar toplanmış olan ürünler ayrı bir stok alanında tutulur ve herhangi bir zamanda </a:t>
            </a:r>
            <a:r>
              <a:rPr lang="tr-TR" dirty="0" err="1"/>
              <a:t>lokasyonlarına</a:t>
            </a:r>
            <a:r>
              <a:rPr lang="tr-TR" dirty="0"/>
              <a:t> ya da yeni </a:t>
            </a:r>
            <a:r>
              <a:rPr lang="tr-TR" dirty="0" err="1"/>
              <a:t>lokasyonlarına</a:t>
            </a:r>
            <a:r>
              <a:rPr lang="tr-TR" dirty="0"/>
              <a:t> taşınır.</a:t>
            </a:r>
            <a:endParaRPr lang="en-US" dirty="0"/>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533" y="2570594"/>
            <a:ext cx="8228046" cy="263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834940" y="5338458"/>
            <a:ext cx="4043966" cy="369332"/>
          </a:xfrm>
          <a:prstGeom prst="rect">
            <a:avLst/>
          </a:prstGeom>
          <a:noFill/>
        </p:spPr>
        <p:txBody>
          <a:bodyPr wrap="square" rtlCol="0">
            <a:spAutoFit/>
          </a:bodyPr>
          <a:lstStyle/>
          <a:p>
            <a:pPr algn="ctr"/>
            <a:r>
              <a:rPr lang="tr-TR" b="1" dirty="0"/>
              <a:t>Sevk iş emirleri iptali ekranı</a:t>
            </a:r>
            <a:endParaRPr lang="en-US" dirty="0"/>
          </a:p>
        </p:txBody>
      </p:sp>
    </p:spTree>
    <p:extLst>
      <p:ext uri="{BB962C8B-B14F-4D97-AF65-F5344CB8AC3E}">
        <p14:creationId xmlns:p14="http://schemas.microsoft.com/office/powerpoint/2010/main" val="1399297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2.3.4.5</a:t>
            </a:r>
            <a:r>
              <a:rPr lang="tr-TR" b="1" dirty="0"/>
              <a:t>. Sevk </a:t>
            </a:r>
            <a:r>
              <a:rPr lang="tr-TR" b="1" dirty="0" smtClean="0"/>
              <a:t>İrsaliyeleri</a:t>
            </a:r>
            <a:endParaRPr lang="en-US" dirty="0"/>
          </a:p>
        </p:txBody>
      </p:sp>
      <p:sp>
        <p:nvSpPr>
          <p:cNvPr id="3" name="İçerik Yer Tutucusu 2"/>
          <p:cNvSpPr>
            <a:spLocks noGrp="1"/>
          </p:cNvSpPr>
          <p:nvPr>
            <p:ph idx="1"/>
          </p:nvPr>
        </p:nvSpPr>
        <p:spPr>
          <a:xfrm>
            <a:off x="685802" y="2142067"/>
            <a:ext cx="2598312" cy="3717820"/>
          </a:xfrm>
        </p:spPr>
        <p:txBody>
          <a:bodyPr/>
          <a:lstStyle/>
          <a:p>
            <a:r>
              <a:rPr lang="tr-TR" dirty="0"/>
              <a:t>Fiziksel olarak toplanmış olan sevk emirleri için irsaliye oluşturulan ekrandır.</a:t>
            </a:r>
            <a:endParaRPr lang="en-US" dirty="0"/>
          </a:p>
          <a:p>
            <a:endParaRPr lang="en-US" dirty="0"/>
          </a:p>
        </p:txBody>
      </p:sp>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114" y="2411523"/>
            <a:ext cx="8551393" cy="281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106385" y="5389812"/>
            <a:ext cx="4906850" cy="369332"/>
          </a:xfrm>
          <a:prstGeom prst="rect">
            <a:avLst/>
          </a:prstGeom>
          <a:noFill/>
        </p:spPr>
        <p:txBody>
          <a:bodyPr wrap="square" rtlCol="0">
            <a:spAutoFit/>
          </a:bodyPr>
          <a:lstStyle/>
          <a:p>
            <a:pPr algn="ctr"/>
            <a:r>
              <a:rPr lang="tr-TR" b="1" dirty="0"/>
              <a:t>Sevk irsaliyeleri ekranı</a:t>
            </a:r>
            <a:endParaRPr lang="en-US" dirty="0"/>
          </a:p>
        </p:txBody>
      </p:sp>
    </p:spTree>
    <p:extLst>
      <p:ext uri="{BB962C8B-B14F-4D97-AF65-F5344CB8AC3E}">
        <p14:creationId xmlns:p14="http://schemas.microsoft.com/office/powerpoint/2010/main" val="1350095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2.3.5. Sayım </a:t>
            </a:r>
            <a:r>
              <a:rPr lang="tr-TR" b="1" dirty="0" smtClean="0"/>
              <a:t>İşlemleri</a:t>
            </a:r>
            <a:endParaRPr lang="en-US" dirty="0"/>
          </a:p>
        </p:txBody>
      </p:sp>
      <p:sp>
        <p:nvSpPr>
          <p:cNvPr id="3" name="İçerik Yer Tutucusu 2"/>
          <p:cNvSpPr>
            <a:spLocks noGrp="1"/>
          </p:cNvSpPr>
          <p:nvPr>
            <p:ph idx="1"/>
          </p:nvPr>
        </p:nvSpPr>
        <p:spPr>
          <a:xfrm>
            <a:off x="685802" y="2142067"/>
            <a:ext cx="3100588" cy="3717820"/>
          </a:xfrm>
        </p:spPr>
        <p:txBody>
          <a:bodyPr/>
          <a:lstStyle/>
          <a:p>
            <a:r>
              <a:rPr lang="tr-TR" dirty="0"/>
              <a:t>Sayım işlerinin kayıtlarının yapıldığı menüdür. Bu bölümün alt menüleri şunlardır:</a:t>
            </a:r>
            <a:endParaRPr lang="en-US" dirty="0"/>
          </a:p>
          <a:p>
            <a:pPr lvl="1"/>
            <a:r>
              <a:rPr lang="tr-TR" dirty="0" smtClean="0"/>
              <a:t>Sayım </a:t>
            </a:r>
            <a:r>
              <a:rPr lang="tr-TR" dirty="0"/>
              <a:t>planlama</a:t>
            </a:r>
            <a:endParaRPr lang="en-US" dirty="0"/>
          </a:p>
          <a:p>
            <a:pPr lvl="1"/>
            <a:r>
              <a:rPr lang="tr-TR" dirty="0" smtClean="0"/>
              <a:t>Sayım </a:t>
            </a:r>
            <a:r>
              <a:rPr lang="tr-TR" dirty="0"/>
              <a:t>yönetimi</a:t>
            </a:r>
            <a:endParaRPr lang="en-US" dirty="0"/>
          </a:p>
          <a:p>
            <a:endParaRPr lang="en-US" dirty="0"/>
          </a:p>
        </p:txBody>
      </p:sp>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614" y="2762429"/>
            <a:ext cx="4696730" cy="175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585725" y="4687910"/>
            <a:ext cx="3348507" cy="369332"/>
          </a:xfrm>
          <a:prstGeom prst="rect">
            <a:avLst/>
          </a:prstGeom>
          <a:noFill/>
        </p:spPr>
        <p:txBody>
          <a:bodyPr wrap="square" rtlCol="0">
            <a:spAutoFit/>
          </a:bodyPr>
          <a:lstStyle/>
          <a:p>
            <a:pPr algn="ctr"/>
            <a:r>
              <a:rPr lang="tr-TR" b="1" dirty="0"/>
              <a:t>Sayım işlemleri </a:t>
            </a:r>
            <a:r>
              <a:rPr lang="tr-TR" b="1" dirty="0" smtClean="0"/>
              <a:t>ekranı</a:t>
            </a:r>
            <a:endParaRPr lang="en-US" dirty="0"/>
          </a:p>
        </p:txBody>
      </p:sp>
    </p:spTree>
    <p:extLst>
      <p:ext uri="{BB962C8B-B14F-4D97-AF65-F5344CB8AC3E}">
        <p14:creationId xmlns:p14="http://schemas.microsoft.com/office/powerpoint/2010/main" val="792336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1.4.1. Özel Karakterlerin </a:t>
            </a:r>
            <a:r>
              <a:rPr lang="tr-TR" b="1" dirty="0" smtClean="0"/>
              <a:t>Kullanımı</a:t>
            </a:r>
            <a:endParaRPr lang="en-US" dirty="0"/>
          </a:p>
        </p:txBody>
      </p:sp>
      <p:sp>
        <p:nvSpPr>
          <p:cNvPr id="3" name="İçerik Yer Tutucusu 2"/>
          <p:cNvSpPr>
            <a:spLocks noGrp="1"/>
          </p:cNvSpPr>
          <p:nvPr>
            <p:ph idx="1"/>
          </p:nvPr>
        </p:nvSpPr>
        <p:spPr>
          <a:xfrm>
            <a:off x="685800" y="1871610"/>
            <a:ext cx="10131425" cy="948863"/>
          </a:xfrm>
        </p:spPr>
        <p:txBody>
          <a:bodyPr/>
          <a:lstStyle/>
          <a:p>
            <a:r>
              <a:rPr lang="tr-TR" dirty="0"/>
              <a:t>Kullanılacak özel karakterin bulunduğu grup görünene kadar F2 tuşuna basıldıktan sonra özel karakterin bulunduğu tuşa basılmalıdır. Özel karakterler ve bağlı olduğu gruplar aşağıdadır</a:t>
            </a:r>
            <a:r>
              <a:rPr lang="tr-TR" dirty="0" smtClean="0"/>
              <a:t>.</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4" y="2820473"/>
            <a:ext cx="9144400" cy="159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294561" y="4564918"/>
            <a:ext cx="6568225" cy="369332"/>
          </a:xfrm>
          <a:prstGeom prst="rect">
            <a:avLst/>
          </a:prstGeom>
          <a:noFill/>
        </p:spPr>
        <p:txBody>
          <a:bodyPr wrap="square" rtlCol="0">
            <a:spAutoFit/>
          </a:bodyPr>
          <a:lstStyle/>
          <a:p>
            <a:r>
              <a:rPr lang="tr-TR" b="1" dirty="0"/>
              <a:t>El terminali tuşlarında kullanılan özel </a:t>
            </a:r>
            <a:r>
              <a:rPr lang="tr-TR" b="1" dirty="0" err="1"/>
              <a:t>karekterlerin</a:t>
            </a:r>
            <a:r>
              <a:rPr lang="tr-TR" b="1" dirty="0"/>
              <a:t> yerleşim </a:t>
            </a:r>
            <a:r>
              <a:rPr lang="tr-TR" b="1" dirty="0" smtClean="0"/>
              <a:t>düzeni</a:t>
            </a:r>
            <a:endParaRPr lang="en-US" dirty="0"/>
          </a:p>
        </p:txBody>
      </p:sp>
    </p:spTree>
    <p:extLst>
      <p:ext uri="{BB962C8B-B14F-4D97-AF65-F5344CB8AC3E}">
        <p14:creationId xmlns:p14="http://schemas.microsoft.com/office/powerpoint/2010/main" val="3318909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1" y="1"/>
            <a:ext cx="10131425" cy="1184856"/>
          </a:xfrm>
        </p:spPr>
        <p:txBody>
          <a:bodyPr/>
          <a:lstStyle/>
          <a:p>
            <a:r>
              <a:rPr lang="tr-TR" b="1" dirty="0"/>
              <a:t>2.3.5.1. Yeni Sayım </a:t>
            </a:r>
            <a:r>
              <a:rPr lang="tr-TR" b="1" dirty="0" smtClean="0"/>
              <a:t>Planlama</a:t>
            </a:r>
            <a:endParaRPr lang="en-US" dirty="0"/>
          </a:p>
        </p:txBody>
      </p:sp>
      <p:sp>
        <p:nvSpPr>
          <p:cNvPr id="3" name="İçerik Yer Tutucusu 2"/>
          <p:cNvSpPr>
            <a:spLocks noGrp="1"/>
          </p:cNvSpPr>
          <p:nvPr>
            <p:ph idx="1"/>
          </p:nvPr>
        </p:nvSpPr>
        <p:spPr>
          <a:xfrm>
            <a:off x="685801" y="1184857"/>
            <a:ext cx="2263461" cy="3601910"/>
          </a:xfrm>
        </p:spPr>
        <p:txBody>
          <a:bodyPr/>
          <a:lstStyle/>
          <a:p>
            <a:r>
              <a:rPr lang="tr-TR" dirty="0"/>
              <a:t>Deponun  tamamı  ya  da  istenen  bölgeleri  için  istendiği  kadar  sayım  </a:t>
            </a:r>
            <a:r>
              <a:rPr lang="tr-TR" dirty="0" smtClean="0"/>
              <a:t>planlaması yapılabilir.</a:t>
            </a:r>
          </a:p>
          <a:p>
            <a:r>
              <a:rPr lang="tr-TR" dirty="0"/>
              <a:t>Sayım planları, planlaması yapılan sayımlar bu ekrandan başlatılıp bitirilebilir</a:t>
            </a:r>
            <a:r>
              <a:rPr lang="tr-TR" dirty="0" smtClean="0"/>
              <a:t>.</a:t>
            </a:r>
            <a:endParaRPr lang="en-US" dirty="0"/>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81" y="915988"/>
            <a:ext cx="6821040" cy="536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207617" y="6276158"/>
            <a:ext cx="3181082" cy="369332"/>
          </a:xfrm>
          <a:prstGeom prst="rect">
            <a:avLst/>
          </a:prstGeom>
          <a:noFill/>
        </p:spPr>
        <p:txBody>
          <a:bodyPr wrap="square" rtlCol="0">
            <a:spAutoFit/>
          </a:bodyPr>
          <a:lstStyle/>
          <a:p>
            <a:pPr algn="ctr"/>
            <a:r>
              <a:rPr lang="tr-TR" b="1" dirty="0"/>
              <a:t>Yeni sayım plan ekranı</a:t>
            </a:r>
            <a:endParaRPr lang="en-US" dirty="0"/>
          </a:p>
        </p:txBody>
      </p:sp>
    </p:spTree>
    <p:extLst>
      <p:ext uri="{BB962C8B-B14F-4D97-AF65-F5344CB8AC3E}">
        <p14:creationId xmlns:p14="http://schemas.microsoft.com/office/powerpoint/2010/main" val="36649829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2.3.5.2. Sayım </a:t>
            </a:r>
            <a:r>
              <a:rPr lang="tr-TR" b="1" dirty="0" smtClean="0"/>
              <a:t>Yönetme</a:t>
            </a:r>
            <a:endParaRPr lang="en-US" dirty="0"/>
          </a:p>
        </p:txBody>
      </p:sp>
      <p:sp>
        <p:nvSpPr>
          <p:cNvPr id="3" name="İçerik Yer Tutucusu 2"/>
          <p:cNvSpPr>
            <a:spLocks noGrp="1"/>
          </p:cNvSpPr>
          <p:nvPr>
            <p:ph idx="1"/>
          </p:nvPr>
        </p:nvSpPr>
        <p:spPr>
          <a:xfrm>
            <a:off x="685802" y="2142067"/>
            <a:ext cx="2456644" cy="3164029"/>
          </a:xfrm>
        </p:spPr>
        <p:txBody>
          <a:bodyPr/>
          <a:lstStyle/>
          <a:p>
            <a:r>
              <a:rPr lang="tr-TR" dirty="0"/>
              <a:t>Planlaması yapılıp başlatılan ve bitirilen tüm sayımların detayları bu ekranlarda takip edilmektedir.</a:t>
            </a:r>
            <a:endParaRPr lang="en-US" dirty="0"/>
          </a:p>
          <a:p>
            <a:pPr marL="0" indent="0">
              <a:buNone/>
            </a:pPr>
            <a:endParaRPr lang="en-US" dirty="0"/>
          </a:p>
        </p:txBody>
      </p:sp>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56" y="2435524"/>
            <a:ext cx="7913011" cy="176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639913" y="4383504"/>
            <a:ext cx="3477295" cy="369332"/>
          </a:xfrm>
          <a:prstGeom prst="rect">
            <a:avLst/>
          </a:prstGeom>
          <a:noFill/>
        </p:spPr>
        <p:txBody>
          <a:bodyPr wrap="square" rtlCol="0">
            <a:spAutoFit/>
          </a:bodyPr>
          <a:lstStyle/>
          <a:p>
            <a:pPr algn="ctr"/>
            <a:r>
              <a:rPr lang="tr-TR" b="1" dirty="0"/>
              <a:t>Sayım yönetme ekranı</a:t>
            </a:r>
            <a:endParaRPr lang="en-US" dirty="0"/>
          </a:p>
        </p:txBody>
      </p:sp>
    </p:spTree>
    <p:extLst>
      <p:ext uri="{BB962C8B-B14F-4D97-AF65-F5344CB8AC3E}">
        <p14:creationId xmlns:p14="http://schemas.microsoft.com/office/powerpoint/2010/main" val="17548456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2" y="2142068"/>
            <a:ext cx="2727100" cy="3537516"/>
          </a:xfrm>
        </p:spPr>
        <p:txBody>
          <a:bodyPr/>
          <a:lstStyle/>
          <a:p>
            <a:r>
              <a:rPr lang="tr-TR" dirty="0"/>
              <a:t>Sayım yönetme (2), aşağıdaki pencerede gösterilmektedir. Bunun için sayım yönetme sekmesine </a:t>
            </a:r>
            <a:r>
              <a:rPr lang="tr-TR" dirty="0" smtClean="0"/>
              <a:t>tıklayınız.</a:t>
            </a:r>
            <a:endParaRPr lang="en-US" dirty="0"/>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313" y="2593416"/>
            <a:ext cx="7566428" cy="27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244876" y="5494918"/>
            <a:ext cx="4327301" cy="369332"/>
          </a:xfrm>
          <a:prstGeom prst="rect">
            <a:avLst/>
          </a:prstGeom>
          <a:noFill/>
        </p:spPr>
        <p:txBody>
          <a:bodyPr wrap="square" rtlCol="0">
            <a:spAutoFit/>
          </a:bodyPr>
          <a:lstStyle/>
          <a:p>
            <a:pPr algn="ctr"/>
            <a:r>
              <a:rPr lang="tr-TR" b="1" dirty="0"/>
              <a:t>Sayım yönetme ekranı</a:t>
            </a:r>
            <a:endParaRPr lang="en-US" dirty="0"/>
          </a:p>
        </p:txBody>
      </p:sp>
    </p:spTree>
    <p:extLst>
      <p:ext uri="{BB962C8B-B14F-4D97-AF65-F5344CB8AC3E}">
        <p14:creationId xmlns:p14="http://schemas.microsoft.com/office/powerpoint/2010/main" val="19046568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a:xfrm>
            <a:off x="685801" y="2142068"/>
            <a:ext cx="3474075" cy="3589032"/>
          </a:xfrm>
        </p:spPr>
        <p:txBody>
          <a:bodyPr/>
          <a:lstStyle/>
          <a:p>
            <a:r>
              <a:rPr lang="tr-TR" dirty="0"/>
              <a:t>Sayım yönetme (3), aşağıdaki pencerede gösterilmektedir. Bunun için sayım </a:t>
            </a:r>
            <a:r>
              <a:rPr lang="tr-TR" dirty="0" err="1"/>
              <a:t>lokasyon</a:t>
            </a:r>
            <a:r>
              <a:rPr lang="tr-TR" dirty="0"/>
              <a:t> detayları sekmesine tıklayınız.</a:t>
            </a:r>
            <a:endParaRPr lang="en-US" dirty="0"/>
          </a:p>
        </p:txBody>
      </p:sp>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745" y="2878339"/>
            <a:ext cx="7888201" cy="206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383268" y="5153628"/>
            <a:ext cx="5087154" cy="369332"/>
          </a:xfrm>
          <a:prstGeom prst="rect">
            <a:avLst/>
          </a:prstGeom>
          <a:noFill/>
        </p:spPr>
        <p:txBody>
          <a:bodyPr wrap="square" rtlCol="0">
            <a:spAutoFit/>
          </a:bodyPr>
          <a:lstStyle/>
          <a:p>
            <a:pPr algn="ctr"/>
            <a:r>
              <a:rPr lang="tr-TR" b="1" dirty="0"/>
              <a:t>Sayım yönetme ekranı</a:t>
            </a:r>
            <a:endParaRPr lang="en-US" dirty="0"/>
          </a:p>
        </p:txBody>
      </p:sp>
    </p:spTree>
    <p:extLst>
      <p:ext uri="{BB962C8B-B14F-4D97-AF65-F5344CB8AC3E}">
        <p14:creationId xmlns:p14="http://schemas.microsoft.com/office/powerpoint/2010/main" val="12500434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2.3.6</a:t>
            </a:r>
            <a:r>
              <a:rPr lang="tr-TR" b="1" dirty="0"/>
              <a:t>. Tedarikçiye İade İşlemleri</a:t>
            </a:r>
            <a:endParaRPr lang="en-US" dirty="0"/>
          </a:p>
        </p:txBody>
      </p:sp>
      <p:sp>
        <p:nvSpPr>
          <p:cNvPr id="3" name="İçerik Yer Tutucusu 2"/>
          <p:cNvSpPr>
            <a:spLocks noGrp="1"/>
          </p:cNvSpPr>
          <p:nvPr>
            <p:ph idx="1"/>
          </p:nvPr>
        </p:nvSpPr>
        <p:spPr>
          <a:xfrm>
            <a:off x="685802" y="2142067"/>
            <a:ext cx="3577106" cy="3434485"/>
          </a:xfrm>
        </p:spPr>
        <p:txBody>
          <a:bodyPr/>
          <a:lstStyle/>
          <a:p>
            <a:r>
              <a:rPr lang="tr-TR" dirty="0"/>
              <a:t>Tedarikçiye iade işlemleri aşağıdaki alt menülerden oluşmaktadır:</a:t>
            </a:r>
            <a:endParaRPr lang="en-US" dirty="0"/>
          </a:p>
          <a:p>
            <a:pPr lvl="1"/>
            <a:r>
              <a:rPr lang="tr-TR" dirty="0" smtClean="0"/>
              <a:t>Tedarikçi </a:t>
            </a:r>
            <a:r>
              <a:rPr lang="tr-TR" dirty="0"/>
              <a:t>iade planlama</a:t>
            </a:r>
            <a:endParaRPr lang="en-US" dirty="0"/>
          </a:p>
          <a:p>
            <a:pPr lvl="1"/>
            <a:r>
              <a:rPr lang="tr-TR" dirty="0" smtClean="0"/>
              <a:t>Tedarikçi </a:t>
            </a:r>
            <a:r>
              <a:rPr lang="tr-TR" dirty="0"/>
              <a:t>iade emirlerini dağıt</a:t>
            </a:r>
            <a:endParaRPr lang="en-US" dirty="0"/>
          </a:p>
          <a:p>
            <a:pPr lvl="1"/>
            <a:r>
              <a:rPr lang="tr-TR" dirty="0" smtClean="0"/>
              <a:t>Tedarikçi </a:t>
            </a:r>
            <a:r>
              <a:rPr lang="tr-TR" dirty="0"/>
              <a:t>iade emirlerini iptal et</a:t>
            </a:r>
            <a:endParaRPr lang="en-US" dirty="0"/>
          </a:p>
          <a:p>
            <a:pPr lvl="1"/>
            <a:r>
              <a:rPr lang="tr-TR" dirty="0" smtClean="0"/>
              <a:t>Tedarikçi </a:t>
            </a:r>
            <a:r>
              <a:rPr lang="tr-TR" dirty="0"/>
              <a:t>iade irsaliyeleri</a:t>
            </a:r>
            <a:endParaRPr lang="en-US" dirty="0"/>
          </a:p>
          <a:p>
            <a:endParaRPr lang="en-US" dirty="0"/>
          </a:p>
        </p:txBody>
      </p:sp>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175" y="2435694"/>
            <a:ext cx="4333831" cy="244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168981" y="5064972"/>
            <a:ext cx="3515932" cy="369332"/>
          </a:xfrm>
          <a:prstGeom prst="rect">
            <a:avLst/>
          </a:prstGeom>
          <a:noFill/>
        </p:spPr>
        <p:txBody>
          <a:bodyPr wrap="square" rtlCol="0">
            <a:spAutoFit/>
          </a:bodyPr>
          <a:lstStyle/>
          <a:p>
            <a:pPr algn="ctr"/>
            <a:r>
              <a:rPr lang="tr-TR" b="1" dirty="0"/>
              <a:t>Tedarikçiye iade işlemleri ekranı</a:t>
            </a:r>
            <a:endParaRPr lang="en-US" dirty="0"/>
          </a:p>
        </p:txBody>
      </p:sp>
    </p:spTree>
    <p:extLst>
      <p:ext uri="{BB962C8B-B14F-4D97-AF65-F5344CB8AC3E}">
        <p14:creationId xmlns:p14="http://schemas.microsoft.com/office/powerpoint/2010/main" val="1541138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2.3.6.1. Tedarikçi İade </a:t>
            </a:r>
            <a:r>
              <a:rPr lang="tr-TR" b="1" dirty="0" smtClean="0"/>
              <a:t>Planlama</a:t>
            </a:r>
            <a:endParaRPr lang="en-US" dirty="0"/>
          </a:p>
        </p:txBody>
      </p:sp>
      <p:sp>
        <p:nvSpPr>
          <p:cNvPr id="3" name="İçerik Yer Tutucusu 2"/>
          <p:cNvSpPr>
            <a:spLocks noGrp="1"/>
          </p:cNvSpPr>
          <p:nvPr>
            <p:ph idx="1"/>
          </p:nvPr>
        </p:nvSpPr>
        <p:spPr>
          <a:xfrm>
            <a:off x="685802" y="2142067"/>
            <a:ext cx="2546796" cy="3666305"/>
          </a:xfrm>
        </p:spPr>
        <p:txBody>
          <a:bodyPr/>
          <a:lstStyle/>
          <a:p>
            <a:r>
              <a:rPr lang="tr-TR" dirty="0"/>
              <a:t>İadesi düşünülen ürün, depo ve tedarikçi seçilerek sorgulama </a:t>
            </a:r>
            <a:r>
              <a:rPr lang="tr-TR" dirty="0" smtClean="0"/>
              <a:t>yapılır.</a:t>
            </a:r>
            <a:endParaRPr lang="en-US" dirty="0"/>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236" y="2065867"/>
            <a:ext cx="7688687" cy="348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6238933" y="5574021"/>
            <a:ext cx="3078471" cy="369332"/>
          </a:xfrm>
          <a:prstGeom prst="rect">
            <a:avLst/>
          </a:prstGeom>
        </p:spPr>
        <p:txBody>
          <a:bodyPr wrap="none">
            <a:spAutoFit/>
          </a:bodyPr>
          <a:lstStyle/>
          <a:p>
            <a:pPr algn="ctr"/>
            <a:r>
              <a:rPr lang="tr-TR" b="1" dirty="0"/>
              <a:t>Tedarikçi iade planlama ekranı</a:t>
            </a:r>
            <a:endParaRPr lang="en-US" dirty="0"/>
          </a:p>
        </p:txBody>
      </p:sp>
    </p:spTree>
    <p:extLst>
      <p:ext uri="{BB962C8B-B14F-4D97-AF65-F5344CB8AC3E}">
        <p14:creationId xmlns:p14="http://schemas.microsoft.com/office/powerpoint/2010/main" val="18204344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2.3.6.2. Tedarikçi İade Emirlerini </a:t>
            </a:r>
            <a:r>
              <a:rPr lang="tr-TR" b="1" dirty="0" smtClean="0"/>
              <a:t>Dağıtma</a:t>
            </a:r>
            <a:endParaRPr lang="en-US" dirty="0"/>
          </a:p>
        </p:txBody>
      </p:sp>
      <p:sp>
        <p:nvSpPr>
          <p:cNvPr id="3" name="İçerik Yer Tutucusu 2"/>
          <p:cNvSpPr>
            <a:spLocks noGrp="1"/>
          </p:cNvSpPr>
          <p:nvPr>
            <p:ph idx="1"/>
          </p:nvPr>
        </p:nvSpPr>
        <p:spPr>
          <a:xfrm>
            <a:off x="685802" y="2142067"/>
            <a:ext cx="2430886" cy="3692063"/>
          </a:xfrm>
        </p:spPr>
        <p:txBody>
          <a:bodyPr/>
          <a:lstStyle/>
          <a:p>
            <a:r>
              <a:rPr lang="tr-TR" dirty="0"/>
              <a:t>İade edilecek ürünler için emirlerin oluşturulur</a:t>
            </a:r>
            <a:r>
              <a:rPr lang="tr-TR" dirty="0" smtClean="0"/>
              <a:t>.</a:t>
            </a:r>
            <a:endParaRPr lang="en-US" dirty="0"/>
          </a:p>
        </p:txBody>
      </p:sp>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496" y="2425401"/>
            <a:ext cx="7933397" cy="278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617070" y="5386176"/>
            <a:ext cx="5396248" cy="369332"/>
          </a:xfrm>
          <a:prstGeom prst="rect">
            <a:avLst/>
          </a:prstGeom>
          <a:noFill/>
        </p:spPr>
        <p:txBody>
          <a:bodyPr wrap="square" rtlCol="0">
            <a:spAutoFit/>
          </a:bodyPr>
          <a:lstStyle/>
          <a:p>
            <a:pPr algn="ctr"/>
            <a:r>
              <a:rPr lang="tr-TR" b="1" dirty="0"/>
              <a:t>Tedarikçi iade emirleri dağıtma ekranı</a:t>
            </a:r>
            <a:endParaRPr lang="en-US" dirty="0"/>
          </a:p>
        </p:txBody>
      </p:sp>
    </p:spTree>
    <p:extLst>
      <p:ext uri="{BB962C8B-B14F-4D97-AF65-F5344CB8AC3E}">
        <p14:creationId xmlns:p14="http://schemas.microsoft.com/office/powerpoint/2010/main" val="26984960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2.3.6.3</a:t>
            </a:r>
            <a:r>
              <a:rPr lang="tr-TR" b="1" dirty="0"/>
              <a:t>. Tedarikçi İade Emirleri </a:t>
            </a:r>
            <a:r>
              <a:rPr lang="tr-TR" b="1" dirty="0" smtClean="0"/>
              <a:t>İptali</a:t>
            </a:r>
            <a:endParaRPr lang="en-US" dirty="0"/>
          </a:p>
        </p:txBody>
      </p:sp>
      <p:sp>
        <p:nvSpPr>
          <p:cNvPr id="3" name="İçerik Yer Tutucusu 2"/>
          <p:cNvSpPr>
            <a:spLocks noGrp="1"/>
          </p:cNvSpPr>
          <p:nvPr>
            <p:ph idx="1"/>
          </p:nvPr>
        </p:nvSpPr>
        <p:spPr>
          <a:xfrm>
            <a:off x="685802" y="2142067"/>
            <a:ext cx="2276340" cy="3692063"/>
          </a:xfrm>
        </p:spPr>
        <p:txBody>
          <a:bodyPr/>
          <a:lstStyle/>
          <a:p>
            <a:r>
              <a:rPr lang="tr-TR" dirty="0"/>
              <a:t>İptal edilecek bir tedarikçi iade emri varsa aşağıdaki pencereden iptal et tıklanır.</a:t>
            </a:r>
            <a:endParaRPr lang="en-US" dirty="0"/>
          </a:p>
        </p:txBody>
      </p:sp>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198" y="2334250"/>
            <a:ext cx="7737028" cy="328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320562" y="5704024"/>
            <a:ext cx="3902299" cy="369332"/>
          </a:xfrm>
          <a:prstGeom prst="rect">
            <a:avLst/>
          </a:prstGeom>
          <a:noFill/>
        </p:spPr>
        <p:txBody>
          <a:bodyPr wrap="square" rtlCol="0">
            <a:spAutoFit/>
          </a:bodyPr>
          <a:lstStyle/>
          <a:p>
            <a:pPr algn="ctr"/>
            <a:r>
              <a:rPr lang="tr-TR" b="1" dirty="0"/>
              <a:t>Tedarikçi iade emirleri iptali </a:t>
            </a:r>
            <a:r>
              <a:rPr lang="tr-TR" b="1" dirty="0" smtClean="0"/>
              <a:t>ekranı</a:t>
            </a:r>
            <a:endParaRPr lang="en-US" dirty="0"/>
          </a:p>
        </p:txBody>
      </p:sp>
    </p:spTree>
    <p:extLst>
      <p:ext uri="{BB962C8B-B14F-4D97-AF65-F5344CB8AC3E}">
        <p14:creationId xmlns:p14="http://schemas.microsoft.com/office/powerpoint/2010/main" val="1010428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2.3.6.4. Tedarikçi İade </a:t>
            </a:r>
            <a:r>
              <a:rPr lang="tr-TR" b="1" dirty="0" smtClean="0"/>
              <a:t>İrsaliyeleri</a:t>
            </a:r>
            <a:endParaRPr lang="en-US" dirty="0"/>
          </a:p>
        </p:txBody>
      </p:sp>
      <p:sp>
        <p:nvSpPr>
          <p:cNvPr id="3" name="İçerik Yer Tutucusu 2"/>
          <p:cNvSpPr>
            <a:spLocks noGrp="1"/>
          </p:cNvSpPr>
          <p:nvPr>
            <p:ph idx="1"/>
          </p:nvPr>
        </p:nvSpPr>
        <p:spPr>
          <a:xfrm>
            <a:off x="685802" y="2142067"/>
            <a:ext cx="4555900" cy="3820851"/>
          </a:xfrm>
        </p:spPr>
        <p:txBody>
          <a:bodyPr/>
          <a:lstStyle/>
          <a:p>
            <a:r>
              <a:rPr lang="tr-TR" dirty="0"/>
              <a:t>İade edilecek ürün için mutlaka bir iade irsaliyesi kesilmelidir.</a:t>
            </a:r>
            <a:endParaRPr lang="en-US" dirty="0"/>
          </a:p>
          <a:p>
            <a:endParaRPr lang="en-US" dirty="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736" y="2335249"/>
            <a:ext cx="6836255" cy="318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915955" y="5718220"/>
            <a:ext cx="3219718" cy="369332"/>
          </a:xfrm>
          <a:prstGeom prst="rect">
            <a:avLst/>
          </a:prstGeom>
          <a:noFill/>
        </p:spPr>
        <p:txBody>
          <a:bodyPr wrap="square" rtlCol="0">
            <a:spAutoFit/>
          </a:bodyPr>
          <a:lstStyle/>
          <a:p>
            <a:pPr algn="ctr"/>
            <a:r>
              <a:rPr lang="tr-TR" b="1" dirty="0"/>
              <a:t>Tedarikçi iade irsaliyeleri ekranı</a:t>
            </a:r>
            <a:endParaRPr lang="en-US" dirty="0"/>
          </a:p>
        </p:txBody>
      </p:sp>
    </p:spTree>
    <p:extLst>
      <p:ext uri="{BB962C8B-B14F-4D97-AF65-F5344CB8AC3E}">
        <p14:creationId xmlns:p14="http://schemas.microsoft.com/office/powerpoint/2010/main" val="36067232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2.3.7</a:t>
            </a:r>
            <a:r>
              <a:rPr lang="tr-TR" b="1" dirty="0"/>
              <a:t>. Müşteriden İade </a:t>
            </a:r>
            <a:r>
              <a:rPr lang="tr-TR" b="1" dirty="0" smtClean="0"/>
              <a:t>İşlemleri</a:t>
            </a:r>
            <a:endParaRPr lang="en-US" dirty="0"/>
          </a:p>
        </p:txBody>
      </p:sp>
      <p:sp>
        <p:nvSpPr>
          <p:cNvPr id="3" name="İçerik Yer Tutucusu 2"/>
          <p:cNvSpPr>
            <a:spLocks noGrp="1"/>
          </p:cNvSpPr>
          <p:nvPr>
            <p:ph idx="1"/>
          </p:nvPr>
        </p:nvSpPr>
        <p:spPr>
          <a:xfrm>
            <a:off x="685801" y="2142068"/>
            <a:ext cx="3538469" cy="3395848"/>
          </a:xfrm>
        </p:spPr>
        <p:txBody>
          <a:bodyPr/>
          <a:lstStyle/>
          <a:p>
            <a:r>
              <a:rPr lang="tr-TR" dirty="0"/>
              <a:t>Satıcıya iade olacağı gibi müşterilerden de gelen iade işlemlerinin kaydının tutulması gerekir. Bunun için müşteriden iade işlemleri menüsünden, müşteriden iade alt menüsüne girilerek aşağıdaki pencereden yapılır.</a:t>
            </a:r>
            <a:endParaRPr lang="en-US" dirty="0"/>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270" y="2418463"/>
            <a:ext cx="7487628" cy="28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435227" y="5353249"/>
            <a:ext cx="5065713" cy="369332"/>
          </a:xfrm>
          <a:prstGeom prst="rect">
            <a:avLst/>
          </a:prstGeom>
          <a:noFill/>
        </p:spPr>
        <p:txBody>
          <a:bodyPr wrap="square" rtlCol="0">
            <a:spAutoFit/>
          </a:bodyPr>
          <a:lstStyle/>
          <a:p>
            <a:pPr algn="ctr"/>
            <a:r>
              <a:rPr lang="tr-TR" b="1" dirty="0"/>
              <a:t>Müşteriden iade işlemleri ekranı</a:t>
            </a:r>
            <a:endParaRPr lang="en-US" dirty="0"/>
          </a:p>
        </p:txBody>
      </p:sp>
    </p:spTree>
    <p:extLst>
      <p:ext uri="{BB962C8B-B14F-4D97-AF65-F5344CB8AC3E}">
        <p14:creationId xmlns:p14="http://schemas.microsoft.com/office/powerpoint/2010/main" val="3106100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1.5. Haberleşme </a:t>
            </a:r>
            <a:r>
              <a:rPr lang="tr-TR" b="1" dirty="0" smtClean="0"/>
              <a:t>Ünitesi</a:t>
            </a:r>
            <a:endParaRPr lang="en-US" dirty="0"/>
          </a:p>
        </p:txBody>
      </p:sp>
      <p:sp>
        <p:nvSpPr>
          <p:cNvPr id="3" name="İçerik Yer Tutucusu 2"/>
          <p:cNvSpPr>
            <a:spLocks noGrp="1"/>
          </p:cNvSpPr>
          <p:nvPr>
            <p:ph idx="1"/>
          </p:nvPr>
        </p:nvSpPr>
        <p:spPr>
          <a:xfrm>
            <a:off x="7469747" y="1969290"/>
            <a:ext cx="3965665" cy="3649133"/>
          </a:xfrm>
        </p:spPr>
        <p:txBody>
          <a:bodyPr/>
          <a:lstStyle/>
          <a:p>
            <a:r>
              <a:rPr lang="tr-TR" dirty="0"/>
              <a:t>Haberleşme ünitesine (</a:t>
            </a:r>
            <a:r>
              <a:rPr lang="tr-TR" dirty="0" err="1"/>
              <a:t>Cradle</a:t>
            </a:r>
            <a:r>
              <a:rPr lang="tr-TR" dirty="0"/>
              <a:t>) +9V elektrik adaptörü bağlandığına haberleşme ünitesinin (</a:t>
            </a:r>
            <a:r>
              <a:rPr lang="tr-TR" dirty="0" err="1"/>
              <a:t>Cradle</a:t>
            </a:r>
            <a:r>
              <a:rPr lang="tr-TR" dirty="0"/>
              <a:t>) ön panelinde bulunan güç “</a:t>
            </a:r>
            <a:r>
              <a:rPr lang="tr-TR" dirty="0" err="1"/>
              <a:t>led”i</a:t>
            </a:r>
            <a:r>
              <a:rPr lang="tr-TR" dirty="0"/>
              <a:t> kırmızı olarak yanar.</a:t>
            </a:r>
            <a:endParaRPr lang="en-US" dirty="0"/>
          </a:p>
          <a:p>
            <a:r>
              <a:rPr lang="tr-TR" dirty="0" smtClean="0"/>
              <a:t>Pil </a:t>
            </a:r>
            <a:r>
              <a:rPr lang="tr-TR" dirty="0"/>
              <a:t>yedek şarj ünitesinde şarj olma durumunda iken yedek şarj </a:t>
            </a:r>
            <a:r>
              <a:rPr lang="tr-TR" dirty="0" err="1"/>
              <a:t>led’i</a:t>
            </a:r>
            <a:r>
              <a:rPr lang="tr-TR" dirty="0"/>
              <a:t> kırmızı yanar.</a:t>
            </a:r>
            <a:endParaRPr lang="en-US" dirty="0"/>
          </a:p>
          <a:p>
            <a:r>
              <a:rPr lang="tr-TR" dirty="0"/>
              <a:t>Pilin şarjı tamamlandığında yedek şarj </a:t>
            </a:r>
            <a:r>
              <a:rPr lang="tr-TR" dirty="0" err="1"/>
              <a:t>ledi</a:t>
            </a:r>
            <a:r>
              <a:rPr lang="tr-TR" dirty="0"/>
              <a:t> söner.</a:t>
            </a:r>
            <a:endParaRPr lang="en-US" dirty="0"/>
          </a:p>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796514"/>
            <a:ext cx="6074759" cy="399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145518" y="5867400"/>
            <a:ext cx="3155324" cy="369332"/>
          </a:xfrm>
          <a:prstGeom prst="rect">
            <a:avLst/>
          </a:prstGeom>
          <a:noFill/>
        </p:spPr>
        <p:txBody>
          <a:bodyPr wrap="square" rtlCol="0">
            <a:spAutoFit/>
          </a:bodyPr>
          <a:lstStyle/>
          <a:p>
            <a:r>
              <a:rPr lang="tr-TR" b="1" dirty="0"/>
              <a:t>El terminali </a:t>
            </a:r>
            <a:r>
              <a:rPr lang="tr-TR" b="1" dirty="0" err="1"/>
              <a:t>led</a:t>
            </a:r>
            <a:r>
              <a:rPr lang="tr-TR" b="1" dirty="0"/>
              <a:t> yerleşim düzeni</a:t>
            </a:r>
            <a:endParaRPr lang="en-US" dirty="0"/>
          </a:p>
        </p:txBody>
      </p:sp>
    </p:spTree>
    <p:extLst>
      <p:ext uri="{BB962C8B-B14F-4D97-AF65-F5344CB8AC3E}">
        <p14:creationId xmlns:p14="http://schemas.microsoft.com/office/powerpoint/2010/main" val="35484589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     Liste ve </a:t>
            </a:r>
            <a:r>
              <a:rPr lang="tr-TR" b="1" dirty="0" smtClean="0"/>
              <a:t>Raporlar</a:t>
            </a:r>
            <a:endParaRPr lang="en-US" dirty="0"/>
          </a:p>
        </p:txBody>
      </p:sp>
      <p:sp>
        <p:nvSpPr>
          <p:cNvPr id="3" name="İçerik Yer Tutucusu 2"/>
          <p:cNvSpPr>
            <a:spLocks noGrp="1"/>
          </p:cNvSpPr>
          <p:nvPr>
            <p:ph idx="1"/>
          </p:nvPr>
        </p:nvSpPr>
        <p:spPr>
          <a:xfrm>
            <a:off x="685802" y="2142067"/>
            <a:ext cx="3010436" cy="4091308"/>
          </a:xfrm>
        </p:spPr>
        <p:txBody>
          <a:bodyPr/>
          <a:lstStyle/>
          <a:p>
            <a:r>
              <a:rPr lang="tr-TR" dirty="0"/>
              <a:t>Ürünlerin  listesini  ve  raporlarını  almak  için  kullanılır.  Bu  menünün  alt  </a:t>
            </a:r>
            <a:r>
              <a:rPr lang="tr-TR" dirty="0" smtClean="0"/>
              <a:t>menüleri</a:t>
            </a:r>
            <a:r>
              <a:rPr lang="tr-TR" dirty="0"/>
              <a:t> </a:t>
            </a:r>
            <a:r>
              <a:rPr lang="tr-TR" dirty="0" smtClean="0"/>
              <a:t>şunlardır</a:t>
            </a:r>
            <a:r>
              <a:rPr lang="tr-TR" dirty="0"/>
              <a:t>:</a:t>
            </a:r>
            <a:endParaRPr lang="en-US" dirty="0"/>
          </a:p>
          <a:p>
            <a:pPr lvl="1"/>
            <a:r>
              <a:rPr lang="tr-TR" dirty="0" smtClean="0"/>
              <a:t>Listeler</a:t>
            </a:r>
            <a:endParaRPr lang="en-US" dirty="0"/>
          </a:p>
          <a:p>
            <a:pPr lvl="1"/>
            <a:r>
              <a:rPr lang="tr-TR" dirty="0" smtClean="0"/>
              <a:t>Raporlar</a:t>
            </a:r>
            <a:endParaRPr lang="en-US" dirty="0"/>
          </a:p>
          <a:p>
            <a:pPr lvl="1"/>
            <a:r>
              <a:rPr lang="tr-TR" dirty="0" smtClean="0"/>
              <a:t>Grafikler</a:t>
            </a:r>
            <a:endParaRPr lang="en-US" dirty="0"/>
          </a:p>
          <a:p>
            <a:pPr lvl="1"/>
            <a:r>
              <a:rPr lang="tr-TR" dirty="0" smtClean="0"/>
              <a:t>Pivot raporlar</a:t>
            </a:r>
            <a:endParaRPr lang="en-US" dirty="0"/>
          </a:p>
        </p:txBody>
      </p:sp>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236" y="2501676"/>
            <a:ext cx="5516914" cy="261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751513" y="5318975"/>
            <a:ext cx="3598549" cy="369332"/>
          </a:xfrm>
          <a:prstGeom prst="rect">
            <a:avLst/>
          </a:prstGeom>
          <a:noFill/>
        </p:spPr>
        <p:txBody>
          <a:bodyPr wrap="square" rtlCol="0">
            <a:spAutoFit/>
          </a:bodyPr>
          <a:lstStyle/>
          <a:p>
            <a:pPr algn="ctr"/>
            <a:r>
              <a:rPr lang="tr-TR" b="1" dirty="0"/>
              <a:t>Liste ve raporlar ekranı</a:t>
            </a:r>
            <a:endParaRPr lang="en-US" dirty="0"/>
          </a:p>
        </p:txBody>
      </p:sp>
    </p:spTree>
    <p:extLst>
      <p:ext uri="{BB962C8B-B14F-4D97-AF65-F5344CB8AC3E}">
        <p14:creationId xmlns:p14="http://schemas.microsoft.com/office/powerpoint/2010/main" val="29422122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2.4.1</a:t>
            </a:r>
            <a:r>
              <a:rPr lang="tr-TR" b="1" dirty="0"/>
              <a:t>. </a:t>
            </a:r>
            <a:r>
              <a:rPr lang="tr-TR" b="1" dirty="0" smtClean="0"/>
              <a:t>Listeler</a:t>
            </a:r>
            <a:endParaRPr lang="en-US" dirty="0"/>
          </a:p>
        </p:txBody>
      </p:sp>
      <p:sp>
        <p:nvSpPr>
          <p:cNvPr id="3" name="İçerik Yer Tutucusu 2"/>
          <p:cNvSpPr>
            <a:spLocks noGrp="1"/>
          </p:cNvSpPr>
          <p:nvPr>
            <p:ph idx="1"/>
          </p:nvPr>
        </p:nvSpPr>
        <p:spPr>
          <a:xfrm>
            <a:off x="685801" y="2142067"/>
            <a:ext cx="3203619" cy="4220096"/>
          </a:xfrm>
        </p:spPr>
        <p:txBody>
          <a:bodyPr/>
          <a:lstStyle/>
          <a:p>
            <a:r>
              <a:rPr lang="tr-TR" dirty="0"/>
              <a:t>Sistemdeki kullanıcıların, depoda bulunan malzemenin, müşteri ve tedarikçilerin ve çeşitli listelerin alındığı bölümdür.</a:t>
            </a:r>
            <a:endParaRPr lang="en-US" dirty="0"/>
          </a:p>
          <a:p>
            <a:endParaRPr lang="en-US" dirty="0"/>
          </a:p>
        </p:txBody>
      </p:sp>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772" y="766203"/>
            <a:ext cx="2939692" cy="595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5047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2.4.1.1. Sistemdeki </a:t>
            </a:r>
            <a:r>
              <a:rPr lang="tr-TR" b="1" dirty="0" smtClean="0"/>
              <a:t>Kullanıcılar</a:t>
            </a:r>
            <a:endParaRPr lang="en-US" dirty="0"/>
          </a:p>
        </p:txBody>
      </p:sp>
      <p:sp>
        <p:nvSpPr>
          <p:cNvPr id="3" name="İçerik Yer Tutucusu 2"/>
          <p:cNvSpPr>
            <a:spLocks noGrp="1"/>
          </p:cNvSpPr>
          <p:nvPr>
            <p:ph idx="1"/>
          </p:nvPr>
        </p:nvSpPr>
        <p:spPr>
          <a:xfrm>
            <a:off x="685801" y="2142068"/>
            <a:ext cx="2675585" cy="3125392"/>
          </a:xfrm>
        </p:spPr>
        <p:txBody>
          <a:bodyPr/>
          <a:lstStyle/>
          <a:p>
            <a:r>
              <a:rPr lang="tr-TR" dirty="0" smtClean="0"/>
              <a:t>Sistemde </a:t>
            </a:r>
            <a:r>
              <a:rPr lang="tr-TR" dirty="0"/>
              <a:t>bağlı bulunan tüm kullanıcıların anlık olarak izlendiği ekrandır.</a:t>
            </a:r>
            <a:endParaRPr lang="en-US" dirty="0"/>
          </a:p>
          <a:p>
            <a:endParaRPr lang="en-US" dirty="0"/>
          </a:p>
        </p:txBody>
      </p:sp>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707" y="2810770"/>
            <a:ext cx="7881052" cy="125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9450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2.4.1.2. Döküm </a:t>
            </a:r>
            <a:r>
              <a:rPr lang="tr-TR" b="1" dirty="0" smtClean="0"/>
              <a:t>Listesi</a:t>
            </a:r>
            <a:endParaRPr lang="en-US" dirty="0"/>
          </a:p>
        </p:txBody>
      </p:sp>
      <p:sp>
        <p:nvSpPr>
          <p:cNvPr id="3" name="İçerik Yer Tutucusu 2"/>
          <p:cNvSpPr>
            <a:spLocks noGrp="1"/>
          </p:cNvSpPr>
          <p:nvPr>
            <p:ph idx="1"/>
          </p:nvPr>
        </p:nvSpPr>
        <p:spPr>
          <a:xfrm>
            <a:off x="685801" y="2142068"/>
            <a:ext cx="3474075" cy="3305696"/>
          </a:xfrm>
        </p:spPr>
        <p:txBody>
          <a:bodyPr/>
          <a:lstStyle/>
          <a:p>
            <a:r>
              <a:rPr lang="tr-TR" dirty="0"/>
              <a:t>Farklı filtreler ile döküm listeleri sistemden </a:t>
            </a:r>
            <a:r>
              <a:rPr lang="tr-TR" dirty="0" smtClean="0"/>
              <a:t>alınabilir.</a:t>
            </a:r>
            <a:endParaRPr lang="en-US" dirty="0"/>
          </a:p>
        </p:txBody>
      </p:sp>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845" y="1613034"/>
            <a:ext cx="7865707" cy="431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6905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2.4.1.3. Operatör Döküm </a:t>
            </a:r>
            <a:r>
              <a:rPr lang="tr-TR" b="1" dirty="0" smtClean="0"/>
              <a:t>Listesi</a:t>
            </a:r>
            <a:endParaRPr lang="en-US" dirty="0"/>
          </a:p>
        </p:txBody>
      </p:sp>
      <p:sp>
        <p:nvSpPr>
          <p:cNvPr id="3" name="İçerik Yer Tutucusu 2"/>
          <p:cNvSpPr>
            <a:spLocks noGrp="1"/>
          </p:cNvSpPr>
          <p:nvPr>
            <p:ph idx="1"/>
          </p:nvPr>
        </p:nvSpPr>
        <p:spPr>
          <a:xfrm>
            <a:off x="685802" y="2142067"/>
            <a:ext cx="3873320" cy="3704941"/>
          </a:xfrm>
        </p:spPr>
        <p:txBody>
          <a:bodyPr/>
          <a:lstStyle/>
          <a:p>
            <a:r>
              <a:rPr lang="tr-TR" dirty="0" smtClean="0"/>
              <a:t>Operatörler </a:t>
            </a:r>
            <a:r>
              <a:rPr lang="tr-TR" dirty="0"/>
              <a:t>üzerinde bulunan stoklar sistemden izlenebilir. Operatörde stok oluşması mal kabul, transfer, toplama ya da sevkiyat amacıyla ham madde ya da mamul alması ile olmaktadır. Üzerinde bulunan ham madde ya da mamulü ilgili adres/bölge/rampa ya da araca bırakması ile operatör üzerinde stok görülmemektedir</a:t>
            </a:r>
            <a:r>
              <a:rPr lang="tr-TR" dirty="0" smtClean="0"/>
              <a:t>.</a:t>
            </a:r>
            <a:endParaRPr lang="en-US" dirty="0"/>
          </a:p>
        </p:txBody>
      </p:sp>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96" y="3081225"/>
            <a:ext cx="7144511" cy="173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7625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2.4.1.4</a:t>
            </a:r>
            <a:r>
              <a:rPr lang="tr-TR" b="1" dirty="0"/>
              <a:t>. İş Emirleri Listesi</a:t>
            </a:r>
            <a:endParaRPr lang="en-US" dirty="0"/>
          </a:p>
        </p:txBody>
      </p:sp>
      <p:sp>
        <p:nvSpPr>
          <p:cNvPr id="3" name="İçerik Yer Tutucusu 2"/>
          <p:cNvSpPr>
            <a:spLocks noGrp="1"/>
          </p:cNvSpPr>
          <p:nvPr>
            <p:ph idx="1"/>
          </p:nvPr>
        </p:nvSpPr>
        <p:spPr>
          <a:xfrm>
            <a:off x="685801" y="2142067"/>
            <a:ext cx="3203619" cy="3975398"/>
          </a:xfrm>
        </p:spPr>
        <p:txBody>
          <a:bodyPr/>
          <a:lstStyle/>
          <a:p>
            <a:r>
              <a:rPr lang="tr-TR" dirty="0" smtClean="0"/>
              <a:t>Sistem tarafından   </a:t>
            </a:r>
            <a:r>
              <a:rPr lang="tr-TR" dirty="0"/>
              <a:t>verilen   mal   kabul,   yerleştirme,   transfer,   toplama,   yükleme emirlerinin izlenebildiği ekrandır.</a:t>
            </a:r>
            <a:endParaRPr lang="en-US" dirty="0"/>
          </a:p>
        </p:txBody>
      </p:sp>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420" y="2142067"/>
            <a:ext cx="7820941" cy="332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652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2.4.1.5. Üretim İçin </a:t>
            </a:r>
            <a:r>
              <a:rPr lang="tr-TR" b="1" dirty="0" smtClean="0"/>
              <a:t>Rezerveler</a:t>
            </a:r>
            <a:endParaRPr lang="en-US" dirty="0"/>
          </a:p>
        </p:txBody>
      </p:sp>
      <p:sp>
        <p:nvSpPr>
          <p:cNvPr id="3" name="İçerik Yer Tutucusu 2"/>
          <p:cNvSpPr>
            <a:spLocks noGrp="1"/>
          </p:cNvSpPr>
          <p:nvPr>
            <p:ph idx="1"/>
          </p:nvPr>
        </p:nvSpPr>
        <p:spPr>
          <a:xfrm>
            <a:off x="685801" y="2142067"/>
            <a:ext cx="2675585" cy="3279939"/>
          </a:xfrm>
        </p:spPr>
        <p:txBody>
          <a:bodyPr/>
          <a:lstStyle/>
          <a:p>
            <a:r>
              <a:rPr lang="tr-TR" dirty="0"/>
              <a:t>Üretim için rezerve edilen ham maddelerin izlendiği ekrandır.</a:t>
            </a:r>
            <a:endParaRPr lang="en-US" dirty="0"/>
          </a:p>
          <a:p>
            <a:endParaRPr lang="en-US" dirty="0"/>
          </a:p>
        </p:txBody>
      </p:sp>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1386" y="2142066"/>
            <a:ext cx="7874924" cy="304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03919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2.4.1.6</a:t>
            </a:r>
            <a:r>
              <a:rPr lang="tr-TR" b="1" dirty="0"/>
              <a:t>. Müşteri Listeleme</a:t>
            </a:r>
            <a:endParaRPr lang="en-US" dirty="0"/>
          </a:p>
        </p:txBody>
      </p:sp>
      <p:sp>
        <p:nvSpPr>
          <p:cNvPr id="3" name="İçerik Yer Tutucusu 2"/>
          <p:cNvSpPr>
            <a:spLocks noGrp="1"/>
          </p:cNvSpPr>
          <p:nvPr>
            <p:ph idx="1"/>
          </p:nvPr>
        </p:nvSpPr>
        <p:spPr>
          <a:xfrm>
            <a:off x="685801" y="2142067"/>
            <a:ext cx="3152103" cy="3756457"/>
          </a:xfrm>
        </p:spPr>
        <p:txBody>
          <a:bodyPr/>
          <a:lstStyle/>
          <a:p>
            <a:r>
              <a:rPr lang="tr-TR" dirty="0"/>
              <a:t>Farklı filtreler ile müşterilerin sorgulanabildiği </a:t>
            </a:r>
            <a:r>
              <a:rPr lang="tr-TR" dirty="0" smtClean="0"/>
              <a:t>ekrandır.</a:t>
            </a:r>
          </a:p>
          <a:p>
            <a:r>
              <a:rPr lang="tr-TR" dirty="0"/>
              <a:t>Not: Bu ekranda bulunan müşteri isimleri kapalı olarak </a:t>
            </a:r>
            <a:r>
              <a:rPr lang="tr-TR" dirty="0" smtClean="0"/>
              <a:t>gösterilmektedir.</a:t>
            </a:r>
            <a:endParaRPr lang="en-US" dirty="0"/>
          </a:p>
        </p:txBody>
      </p:sp>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4261" y="2438870"/>
            <a:ext cx="7226413" cy="306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2187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2.4.1.7. Tedarikçi </a:t>
            </a:r>
            <a:r>
              <a:rPr lang="tr-TR" b="1" dirty="0" smtClean="0"/>
              <a:t>Listeleme</a:t>
            </a:r>
            <a:endParaRPr lang="en-US" dirty="0"/>
          </a:p>
        </p:txBody>
      </p:sp>
      <p:sp>
        <p:nvSpPr>
          <p:cNvPr id="3" name="İçerik Yer Tutucusu 2"/>
          <p:cNvSpPr>
            <a:spLocks noGrp="1"/>
          </p:cNvSpPr>
          <p:nvPr>
            <p:ph idx="1"/>
          </p:nvPr>
        </p:nvSpPr>
        <p:spPr>
          <a:xfrm>
            <a:off x="685801" y="2142067"/>
            <a:ext cx="2997557" cy="3807972"/>
          </a:xfrm>
        </p:spPr>
        <p:txBody>
          <a:bodyPr/>
          <a:lstStyle/>
          <a:p>
            <a:r>
              <a:rPr lang="tr-TR" dirty="0"/>
              <a:t>Farklı filtreler ile tedarikçilerin sorgulanabildiği ekrandır</a:t>
            </a:r>
            <a:r>
              <a:rPr lang="tr-TR" dirty="0" smtClean="0"/>
              <a:t>.</a:t>
            </a:r>
            <a:endParaRPr lang="en-US" dirty="0"/>
          </a:p>
        </p:txBody>
      </p:sp>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922" y="2540313"/>
            <a:ext cx="7330508" cy="304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4678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2.4.1.8</a:t>
            </a:r>
            <a:r>
              <a:rPr lang="tr-TR" b="1" dirty="0"/>
              <a:t>. </a:t>
            </a:r>
            <a:r>
              <a:rPr lang="tr-TR" b="1" dirty="0" err="1"/>
              <a:t>Lokasyon</a:t>
            </a:r>
            <a:r>
              <a:rPr lang="tr-TR" b="1" dirty="0"/>
              <a:t> Listeleme</a:t>
            </a:r>
            <a:endParaRPr lang="en-US" dirty="0"/>
          </a:p>
        </p:txBody>
      </p:sp>
      <p:sp>
        <p:nvSpPr>
          <p:cNvPr id="3" name="İçerik Yer Tutucusu 2"/>
          <p:cNvSpPr>
            <a:spLocks noGrp="1"/>
          </p:cNvSpPr>
          <p:nvPr>
            <p:ph idx="1"/>
          </p:nvPr>
        </p:nvSpPr>
        <p:spPr>
          <a:xfrm>
            <a:off x="685802" y="2142067"/>
            <a:ext cx="3023314" cy="3666305"/>
          </a:xfrm>
        </p:spPr>
        <p:txBody>
          <a:bodyPr/>
          <a:lstStyle/>
          <a:p>
            <a:r>
              <a:rPr lang="tr-TR" dirty="0" smtClean="0"/>
              <a:t>Farklı fi</a:t>
            </a:r>
            <a:r>
              <a:rPr lang="tr-TR" dirty="0"/>
              <a:t>ltreler ile </a:t>
            </a:r>
            <a:r>
              <a:rPr lang="tr-TR" dirty="0" err="1"/>
              <a:t>lokasyonların</a:t>
            </a:r>
            <a:r>
              <a:rPr lang="tr-TR" dirty="0"/>
              <a:t> listelenebildiği ekrandır.</a:t>
            </a:r>
            <a:endParaRPr lang="en-US" dirty="0"/>
          </a:p>
        </p:txBody>
      </p:sp>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610" y="2324694"/>
            <a:ext cx="6579494" cy="348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700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en-US" dirty="0"/>
          </a:p>
        </p:txBody>
      </p:sp>
      <p:sp>
        <p:nvSpPr>
          <p:cNvPr id="3" name="İçerik Yer Tutucusu 2"/>
          <p:cNvSpPr>
            <a:spLocks noGrp="1"/>
          </p:cNvSpPr>
          <p:nvPr>
            <p:ph idx="1"/>
          </p:nvPr>
        </p:nvSpPr>
        <p:spPr/>
        <p:txBody>
          <a:bodyPr/>
          <a:lstStyle/>
          <a:p>
            <a:pPr marL="0" indent="0">
              <a:buNone/>
            </a:pPr>
            <a:r>
              <a:rPr lang="tr-TR" dirty="0"/>
              <a:t>El  terminali  ile  haberleşme  ünitesi  (</a:t>
            </a:r>
            <a:r>
              <a:rPr lang="tr-TR" dirty="0" err="1"/>
              <a:t>Cradle</a:t>
            </a:r>
            <a:r>
              <a:rPr lang="tr-TR" dirty="0"/>
              <a:t>)  ile  kızıl  ötesi  (IRDA)  yöntemi  ile haberleşebilmesi için:</a:t>
            </a:r>
            <a:endParaRPr lang="tr-TR" dirty="0" smtClean="0"/>
          </a:p>
          <a:p>
            <a:pPr lvl="1"/>
            <a:r>
              <a:rPr lang="tr-TR" dirty="0"/>
              <a:t>El terminalinde kızıl ötesi (IRDA) haberleşme aktif olmalıdır.</a:t>
            </a:r>
          </a:p>
          <a:p>
            <a:pPr lvl="1"/>
            <a:r>
              <a:rPr lang="tr-TR" dirty="0" smtClean="0"/>
              <a:t>El </a:t>
            </a:r>
            <a:r>
              <a:rPr lang="tr-TR" dirty="0"/>
              <a:t>terminalinin kızıl ötesi (IRDA) </a:t>
            </a:r>
            <a:r>
              <a:rPr lang="tr-TR" dirty="0" err="1"/>
              <a:t>ledleri</a:t>
            </a:r>
            <a:r>
              <a:rPr lang="tr-TR" dirty="0"/>
              <a:t> ile haberleşme ünitesinin (</a:t>
            </a:r>
            <a:r>
              <a:rPr lang="tr-TR" dirty="0" err="1"/>
              <a:t>Cradle</a:t>
            </a:r>
            <a:r>
              <a:rPr lang="tr-TR" dirty="0"/>
              <a:t>) kızıl ötesi (IRDA) </a:t>
            </a:r>
            <a:r>
              <a:rPr lang="tr-TR" dirty="0" err="1"/>
              <a:t>ledleri</a:t>
            </a:r>
            <a:r>
              <a:rPr lang="tr-TR" dirty="0"/>
              <a:t> karşılıklı olarak birbirlerini görecek şekilde konumlandırılmalıdır.</a:t>
            </a:r>
            <a:endParaRPr lang="en-US" dirty="0"/>
          </a:p>
          <a:p>
            <a:pPr lvl="1"/>
            <a:r>
              <a:rPr lang="tr-TR" dirty="0" smtClean="0"/>
              <a:t>El  </a:t>
            </a:r>
            <a:r>
              <a:rPr lang="tr-TR" dirty="0"/>
              <a:t>terminali  ile  haberleşme  ünitesi  (</a:t>
            </a:r>
            <a:r>
              <a:rPr lang="tr-TR" dirty="0" err="1"/>
              <a:t>Cradle</a:t>
            </a:r>
            <a:r>
              <a:rPr lang="tr-TR" dirty="0"/>
              <a:t>)  arası  mesafe  en  fazla  1,5  metre </a:t>
            </a:r>
            <a:r>
              <a:rPr lang="tr-TR" dirty="0" smtClean="0"/>
              <a:t>olmalıdır.</a:t>
            </a:r>
            <a:endParaRPr lang="en-US" dirty="0" smtClean="0"/>
          </a:p>
          <a:p>
            <a:pPr marL="0" indent="0">
              <a:buNone/>
            </a:pPr>
            <a:r>
              <a:rPr lang="tr-TR" dirty="0" smtClean="0"/>
              <a:t>Kızıl </a:t>
            </a:r>
            <a:r>
              <a:rPr lang="tr-TR" dirty="0"/>
              <a:t>ötesi (IRDA) haberleşme yöntemi sadece “</a:t>
            </a:r>
            <a:r>
              <a:rPr lang="tr-TR" dirty="0" err="1"/>
              <a:t>Wintaskgen</a:t>
            </a:r>
            <a:r>
              <a:rPr lang="tr-TR" dirty="0"/>
              <a:t>” adlı paket programı ile yapılabilir.</a:t>
            </a:r>
            <a:endParaRPr lang="en-US" dirty="0"/>
          </a:p>
          <a:p>
            <a:endParaRPr lang="en-US" dirty="0"/>
          </a:p>
        </p:txBody>
      </p:sp>
    </p:spTree>
    <p:extLst>
      <p:ext uri="{BB962C8B-B14F-4D97-AF65-F5344CB8AC3E}">
        <p14:creationId xmlns:p14="http://schemas.microsoft.com/office/powerpoint/2010/main" val="29559127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2.4.1.9. Kümülatif Döküm </a:t>
            </a:r>
            <a:r>
              <a:rPr lang="tr-TR" b="1" dirty="0" smtClean="0"/>
              <a:t>Listeleme</a:t>
            </a:r>
            <a:endParaRPr lang="en-US" dirty="0"/>
          </a:p>
        </p:txBody>
      </p:sp>
      <p:sp>
        <p:nvSpPr>
          <p:cNvPr id="3" name="İçerik Yer Tutucusu 2"/>
          <p:cNvSpPr>
            <a:spLocks noGrp="1"/>
          </p:cNvSpPr>
          <p:nvPr>
            <p:ph idx="1"/>
          </p:nvPr>
        </p:nvSpPr>
        <p:spPr>
          <a:xfrm>
            <a:off x="685801" y="2142067"/>
            <a:ext cx="3474075" cy="3344333"/>
          </a:xfrm>
        </p:spPr>
        <p:txBody>
          <a:bodyPr/>
          <a:lstStyle/>
          <a:p>
            <a:r>
              <a:rPr lang="tr-TR" dirty="0"/>
              <a:t>Farklı filtreler ile kümülatif olarak dökümün listelenebildiği </a:t>
            </a:r>
            <a:r>
              <a:rPr lang="tr-TR" dirty="0" smtClean="0"/>
              <a:t>ekrandır.</a:t>
            </a:r>
            <a:endParaRPr lang="en-US" dirty="0"/>
          </a:p>
        </p:txBody>
      </p:sp>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31" y="1883491"/>
            <a:ext cx="6587632" cy="406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8719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2.4.1.10</a:t>
            </a:r>
            <a:r>
              <a:rPr lang="tr-TR" b="1" dirty="0"/>
              <a:t>. Maksimum Stok Seviyesini Aşan </a:t>
            </a:r>
            <a:r>
              <a:rPr lang="tr-TR" b="1" dirty="0" smtClean="0"/>
              <a:t>Ürünler</a:t>
            </a:r>
            <a:endParaRPr lang="en-US" dirty="0"/>
          </a:p>
        </p:txBody>
      </p:sp>
      <p:sp>
        <p:nvSpPr>
          <p:cNvPr id="3" name="İçerik Yer Tutucusu 2"/>
          <p:cNvSpPr>
            <a:spLocks noGrp="1"/>
          </p:cNvSpPr>
          <p:nvPr>
            <p:ph idx="1"/>
          </p:nvPr>
        </p:nvSpPr>
        <p:spPr>
          <a:xfrm>
            <a:off x="685802" y="2142067"/>
            <a:ext cx="2868768" cy="3189787"/>
          </a:xfrm>
        </p:spPr>
        <p:txBody>
          <a:bodyPr/>
          <a:lstStyle/>
          <a:p>
            <a:r>
              <a:rPr lang="tr-TR" dirty="0"/>
              <a:t>Maksimum stok seviyesini aşan ürünlerin listelenebildiği ekrandır.</a:t>
            </a:r>
            <a:endParaRPr lang="en-US" dirty="0"/>
          </a:p>
        </p:txBody>
      </p:sp>
      <p:pic>
        <p:nvPicPr>
          <p:cNvPr id="14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169" y="2981370"/>
            <a:ext cx="7972777" cy="1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0361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2" y="519659"/>
            <a:ext cx="10131425" cy="1456267"/>
          </a:xfrm>
        </p:spPr>
        <p:txBody>
          <a:bodyPr>
            <a:normAutofit/>
          </a:bodyPr>
          <a:lstStyle/>
          <a:p>
            <a:r>
              <a:rPr lang="tr-TR" b="1" dirty="0"/>
              <a:t>2.4.1.11. Minimum Stok Seviyesinin Altına Düşen </a:t>
            </a:r>
            <a:r>
              <a:rPr lang="tr-TR" b="1" dirty="0" smtClean="0"/>
              <a:t>Ürünler</a:t>
            </a:r>
            <a:endParaRPr lang="en-US" dirty="0"/>
          </a:p>
        </p:txBody>
      </p:sp>
      <p:sp>
        <p:nvSpPr>
          <p:cNvPr id="3" name="İçerik Yer Tutucusu 2"/>
          <p:cNvSpPr>
            <a:spLocks noGrp="1"/>
          </p:cNvSpPr>
          <p:nvPr>
            <p:ph idx="1"/>
          </p:nvPr>
        </p:nvSpPr>
        <p:spPr>
          <a:xfrm>
            <a:off x="327666" y="2142067"/>
            <a:ext cx="3010436" cy="3653426"/>
          </a:xfrm>
        </p:spPr>
        <p:txBody>
          <a:bodyPr/>
          <a:lstStyle/>
          <a:p>
            <a:r>
              <a:rPr lang="tr-TR" dirty="0"/>
              <a:t>Minimum stok seviyesinin altına düşen ürünlerin listelenebildiği ekrandır</a:t>
            </a:r>
            <a:r>
              <a:rPr lang="tr-TR" dirty="0" smtClean="0"/>
              <a:t>.</a:t>
            </a:r>
            <a:endParaRPr lang="en-US" dirty="0"/>
          </a:p>
        </p:txBody>
      </p:sp>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033" y="2429111"/>
            <a:ext cx="8339236" cy="3079338"/>
          </a:xfrm>
          <a:prstGeom prst="rect">
            <a:avLst/>
          </a:prstGeom>
          <a:solidFill>
            <a:schemeClr val="tx1"/>
          </a:solidFill>
          <a:ln>
            <a:noFill/>
          </a:ln>
        </p:spPr>
      </p:pic>
    </p:spTree>
    <p:extLst>
      <p:ext uri="{BB962C8B-B14F-4D97-AF65-F5344CB8AC3E}">
        <p14:creationId xmlns:p14="http://schemas.microsoft.com/office/powerpoint/2010/main" val="34099989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2.4.1.12</a:t>
            </a:r>
            <a:r>
              <a:rPr lang="tr-TR" b="1" dirty="0"/>
              <a:t>. Raf Ömrü Dolan </a:t>
            </a:r>
            <a:r>
              <a:rPr lang="tr-TR" b="1" dirty="0" smtClean="0"/>
              <a:t>Ürünler</a:t>
            </a:r>
            <a:endParaRPr lang="en-US" dirty="0"/>
          </a:p>
        </p:txBody>
      </p:sp>
      <p:sp>
        <p:nvSpPr>
          <p:cNvPr id="3" name="İçerik Yer Tutucusu 2"/>
          <p:cNvSpPr>
            <a:spLocks noGrp="1"/>
          </p:cNvSpPr>
          <p:nvPr>
            <p:ph idx="1"/>
          </p:nvPr>
        </p:nvSpPr>
        <p:spPr>
          <a:xfrm>
            <a:off x="685801" y="2142068"/>
            <a:ext cx="3203619" cy="3589032"/>
          </a:xfrm>
        </p:spPr>
        <p:txBody>
          <a:bodyPr/>
          <a:lstStyle/>
          <a:p>
            <a:r>
              <a:rPr lang="tr-TR" dirty="0"/>
              <a:t>Raf ömrü dolan ürünlerin listelenebildiği ekrandır.</a:t>
            </a:r>
            <a:endParaRPr lang="en-US" dirty="0"/>
          </a:p>
        </p:txBody>
      </p:sp>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274" y="2607883"/>
            <a:ext cx="7279485" cy="238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0922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2.4.1.13. Operatör Performans </a:t>
            </a:r>
            <a:r>
              <a:rPr lang="tr-TR" b="1" dirty="0" smtClean="0"/>
              <a:t>Listesi</a:t>
            </a:r>
            <a:endParaRPr lang="en-US" dirty="0"/>
          </a:p>
        </p:txBody>
      </p:sp>
      <p:sp>
        <p:nvSpPr>
          <p:cNvPr id="3" name="İçerik Yer Tutucusu 2"/>
          <p:cNvSpPr>
            <a:spLocks noGrp="1"/>
          </p:cNvSpPr>
          <p:nvPr>
            <p:ph idx="1"/>
          </p:nvPr>
        </p:nvSpPr>
        <p:spPr>
          <a:xfrm>
            <a:off x="685801" y="2142067"/>
            <a:ext cx="2611191" cy="3614789"/>
          </a:xfrm>
        </p:spPr>
        <p:txBody>
          <a:bodyPr/>
          <a:lstStyle/>
          <a:p>
            <a:r>
              <a:rPr lang="tr-TR" dirty="0"/>
              <a:t>Operatör performanslarının izlenebildiği ekrandır</a:t>
            </a:r>
            <a:r>
              <a:rPr lang="tr-TR" dirty="0" smtClean="0"/>
              <a:t>.</a:t>
            </a:r>
            <a:endParaRPr lang="en-US" dirty="0"/>
          </a:p>
        </p:txBody>
      </p:sp>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775" y="2065866"/>
            <a:ext cx="7156451" cy="402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7927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smtClean="0"/>
              <a:t>2.4.1.14</a:t>
            </a:r>
            <a:r>
              <a:rPr lang="tr-TR" b="1" dirty="0"/>
              <a:t>. Tehlike Kodları Atanmayan Ürünler </a:t>
            </a:r>
            <a:r>
              <a:rPr lang="tr-TR" b="1" dirty="0" smtClean="0"/>
              <a:t>Listesi</a:t>
            </a:r>
            <a:endParaRPr lang="en-US" dirty="0"/>
          </a:p>
        </p:txBody>
      </p:sp>
      <p:sp>
        <p:nvSpPr>
          <p:cNvPr id="3" name="İçerik Yer Tutucusu 2"/>
          <p:cNvSpPr>
            <a:spLocks noGrp="1"/>
          </p:cNvSpPr>
          <p:nvPr>
            <p:ph idx="1"/>
          </p:nvPr>
        </p:nvSpPr>
        <p:spPr>
          <a:xfrm>
            <a:off x="685802" y="2142067"/>
            <a:ext cx="4169534" cy="4220096"/>
          </a:xfrm>
        </p:spPr>
        <p:txBody>
          <a:bodyPr/>
          <a:lstStyle/>
          <a:p>
            <a:r>
              <a:rPr lang="tr-TR" dirty="0"/>
              <a:t>Tehlike sınıfında olmayan ürünlerin izlenebildiği ekrandır.</a:t>
            </a:r>
            <a:endParaRPr lang="en-US" dirty="0"/>
          </a:p>
          <a:p>
            <a:endParaRPr lang="en-US" dirty="0"/>
          </a:p>
        </p:txBody>
      </p:sp>
      <p:pic>
        <p:nvPicPr>
          <p:cNvPr id="145432"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744" y="2413595"/>
            <a:ext cx="7074674" cy="286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9678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2.4.1.15. Ürünler ve Müşteriler </a:t>
            </a:r>
            <a:r>
              <a:rPr lang="tr-TR" b="1" dirty="0" smtClean="0"/>
              <a:t>Listesi</a:t>
            </a:r>
            <a:endParaRPr lang="en-US" dirty="0"/>
          </a:p>
        </p:txBody>
      </p:sp>
      <p:sp>
        <p:nvSpPr>
          <p:cNvPr id="3" name="İçerik Yer Tutucusu 2"/>
          <p:cNvSpPr>
            <a:spLocks noGrp="1"/>
          </p:cNvSpPr>
          <p:nvPr>
            <p:ph idx="1"/>
          </p:nvPr>
        </p:nvSpPr>
        <p:spPr>
          <a:xfrm>
            <a:off x="685802" y="2142067"/>
            <a:ext cx="4285444" cy="4014034"/>
          </a:xfrm>
        </p:spPr>
        <p:txBody>
          <a:bodyPr/>
          <a:lstStyle/>
          <a:p>
            <a:r>
              <a:rPr lang="tr-TR" dirty="0"/>
              <a:t>Ürünün ana ürün ve muadil ürün (ana ürünün sevk edildiği müşteriye göre aldığı </a:t>
            </a:r>
            <a:r>
              <a:rPr lang="tr-TR" dirty="0" smtClean="0"/>
              <a:t>isim)</a:t>
            </a:r>
            <a:r>
              <a:rPr lang="tr-TR" dirty="0"/>
              <a:t> </a:t>
            </a:r>
            <a:r>
              <a:rPr lang="tr-TR" dirty="0" smtClean="0"/>
              <a:t>detayları </a:t>
            </a:r>
            <a:r>
              <a:rPr lang="tr-TR" dirty="0"/>
              <a:t>ve ilgili ürünün o ana kadar sevk edildiği tüm müşterilerin görülebildiği ekrandır.</a:t>
            </a:r>
            <a:endParaRPr lang="en-US" dirty="0"/>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577" y="2668014"/>
            <a:ext cx="7005115" cy="263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85651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2.4.1.16</a:t>
            </a:r>
            <a:r>
              <a:rPr lang="tr-TR" b="1" dirty="0"/>
              <a:t>. Ürün Hareket Listesi</a:t>
            </a:r>
            <a:endParaRPr lang="en-US" dirty="0"/>
          </a:p>
        </p:txBody>
      </p:sp>
      <p:sp>
        <p:nvSpPr>
          <p:cNvPr id="3" name="İçerik Yer Tutucusu 2"/>
          <p:cNvSpPr>
            <a:spLocks noGrp="1"/>
          </p:cNvSpPr>
          <p:nvPr>
            <p:ph idx="1"/>
          </p:nvPr>
        </p:nvSpPr>
        <p:spPr>
          <a:xfrm>
            <a:off x="685802" y="2142067"/>
            <a:ext cx="2636948" cy="4052671"/>
          </a:xfrm>
        </p:spPr>
        <p:txBody>
          <a:bodyPr/>
          <a:lstStyle/>
          <a:p>
            <a:r>
              <a:rPr lang="tr-TR" dirty="0"/>
              <a:t>Farklı filtreler ile ürün hareket listeleri sistemden </a:t>
            </a:r>
            <a:r>
              <a:rPr lang="tr-TR" dirty="0" smtClean="0"/>
              <a:t>alınabilmektedir.</a:t>
            </a:r>
            <a:endParaRPr lang="en-US" dirty="0"/>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838" y="2283734"/>
            <a:ext cx="7658726" cy="357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1125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 </a:t>
            </a:r>
            <a:r>
              <a:rPr lang="tr-TR" b="1" dirty="0" smtClean="0"/>
              <a:t>Raporlar</a:t>
            </a:r>
            <a:endParaRPr lang="en-US" dirty="0"/>
          </a:p>
        </p:txBody>
      </p:sp>
      <p:sp>
        <p:nvSpPr>
          <p:cNvPr id="3" name="İçerik Yer Tutucusu 2"/>
          <p:cNvSpPr>
            <a:spLocks noGrp="1"/>
          </p:cNvSpPr>
          <p:nvPr>
            <p:ph idx="1"/>
          </p:nvPr>
        </p:nvSpPr>
        <p:spPr>
          <a:xfrm>
            <a:off x="685802" y="2142067"/>
            <a:ext cx="3628622" cy="3692063"/>
          </a:xfrm>
        </p:spPr>
        <p:txBody>
          <a:bodyPr/>
          <a:lstStyle/>
          <a:p>
            <a:r>
              <a:rPr lang="tr-TR" dirty="0"/>
              <a:t>Döküm, geçmiş tarihli döküm, mal kabul, kalite kontrol, hareket, üretim, sevkiyat raporlarının alındığı bölümdür</a:t>
            </a:r>
            <a:r>
              <a:rPr lang="tr-TR" dirty="0" smtClean="0"/>
              <a:t>.</a:t>
            </a:r>
            <a:endParaRPr lang="en-US" dirty="0"/>
          </a:p>
        </p:txBody>
      </p:sp>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840" y="2133898"/>
            <a:ext cx="4823228" cy="400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0312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2.4.2.1. Özel Sorgu </a:t>
            </a:r>
            <a:r>
              <a:rPr lang="tr-TR" b="1" dirty="0" smtClean="0"/>
              <a:t>Raporları</a:t>
            </a:r>
            <a:endParaRPr lang="en-US" dirty="0"/>
          </a:p>
        </p:txBody>
      </p:sp>
      <p:sp>
        <p:nvSpPr>
          <p:cNvPr id="3" name="İçerik Yer Tutucusu 2"/>
          <p:cNvSpPr>
            <a:spLocks noGrp="1"/>
          </p:cNvSpPr>
          <p:nvPr>
            <p:ph idx="1"/>
          </p:nvPr>
        </p:nvSpPr>
        <p:spPr>
          <a:xfrm>
            <a:off x="685801" y="2142067"/>
            <a:ext cx="3589985" cy="3730699"/>
          </a:xfrm>
        </p:spPr>
        <p:txBody>
          <a:bodyPr/>
          <a:lstStyle/>
          <a:p>
            <a:r>
              <a:rPr lang="tr-TR" dirty="0"/>
              <a:t>Özellikle bilgi sistemleri departmanları tarafından özel raporlar tarafından kullanılabilecek raporların oluşturulduğu ekrandır. Bu ekranda oluşturulan “</a:t>
            </a:r>
            <a:r>
              <a:rPr lang="tr-TR" dirty="0" err="1"/>
              <a:t>query</a:t>
            </a:r>
            <a:r>
              <a:rPr lang="tr-TR" dirty="0"/>
              <a:t> “ bir rapor adı altında kayıt edildikten sonra istendiğinde çağrılarak </a:t>
            </a:r>
            <a:r>
              <a:rPr lang="tr-TR" dirty="0" smtClean="0"/>
              <a:t>kullanılabilir.</a:t>
            </a:r>
            <a:endParaRPr lang="en-US" dirty="0"/>
          </a:p>
        </p:txBody>
      </p:sp>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786" y="2065867"/>
            <a:ext cx="7350157" cy="358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5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1.6. El Terminalini Kullanırken Dikkat Edilmesi </a:t>
            </a:r>
            <a:r>
              <a:rPr lang="tr-TR" b="1" dirty="0" smtClean="0"/>
              <a:t>Gerekenler</a:t>
            </a:r>
            <a:r>
              <a:rPr lang="tr-TR" dirty="0"/>
              <a:t> </a:t>
            </a:r>
            <a:r>
              <a:rPr lang="tr-TR" b="1" dirty="0" smtClean="0"/>
              <a:t>Hususlar</a:t>
            </a:r>
            <a:endParaRPr lang="en-US" dirty="0"/>
          </a:p>
        </p:txBody>
      </p:sp>
      <p:sp>
        <p:nvSpPr>
          <p:cNvPr id="3" name="İçerik Yer Tutucusu 2"/>
          <p:cNvSpPr>
            <a:spLocks noGrp="1"/>
          </p:cNvSpPr>
          <p:nvPr>
            <p:ph idx="1"/>
          </p:nvPr>
        </p:nvSpPr>
        <p:spPr/>
        <p:txBody>
          <a:bodyPr/>
          <a:lstStyle/>
          <a:p>
            <a:r>
              <a:rPr lang="tr-TR" dirty="0" smtClean="0"/>
              <a:t>El </a:t>
            </a:r>
            <a:r>
              <a:rPr lang="tr-TR" dirty="0"/>
              <a:t>terminali düşme ve çarpmalara karsı dikkatli kullanılmalıdır.</a:t>
            </a:r>
            <a:endParaRPr lang="en-US" dirty="0"/>
          </a:p>
          <a:p>
            <a:r>
              <a:rPr lang="tr-TR" dirty="0" smtClean="0"/>
              <a:t>El </a:t>
            </a:r>
            <a:r>
              <a:rPr lang="tr-TR" dirty="0"/>
              <a:t>terminali su, nem, ateş, aşındırıcı madde vb. maddelerden uzak tutulmalıdır.</a:t>
            </a:r>
            <a:endParaRPr lang="en-US" dirty="0"/>
          </a:p>
          <a:p>
            <a:r>
              <a:rPr lang="tr-TR" dirty="0" smtClean="0"/>
              <a:t>El  </a:t>
            </a:r>
            <a:r>
              <a:rPr lang="tr-TR" dirty="0"/>
              <a:t>terminali  teknik  özelliğinde  belirtilen  sıcaklık  ortamında  ve  belirtilen  nem ortamında kullanılmalıdır.</a:t>
            </a:r>
            <a:endParaRPr lang="en-US" dirty="0"/>
          </a:p>
          <a:p>
            <a:r>
              <a:rPr lang="tr-TR" dirty="0" smtClean="0"/>
              <a:t>Pil </a:t>
            </a:r>
            <a:r>
              <a:rPr lang="tr-TR" dirty="0"/>
              <a:t>el terminali veya haberleşme ünitesindeki yedek şarj ünitesinde şarj edilmelidir.</a:t>
            </a:r>
            <a:endParaRPr lang="en-US" dirty="0"/>
          </a:p>
          <a:p>
            <a:r>
              <a:rPr lang="tr-TR" dirty="0" smtClean="0"/>
              <a:t>Lazer </a:t>
            </a:r>
            <a:r>
              <a:rPr lang="tr-TR" dirty="0"/>
              <a:t>ışığı direk insan gözüne tutulmamalıdır.</a:t>
            </a:r>
            <a:endParaRPr lang="en-US" dirty="0"/>
          </a:p>
          <a:p>
            <a:endParaRPr lang="en-US" dirty="0"/>
          </a:p>
        </p:txBody>
      </p:sp>
    </p:spTree>
    <p:extLst>
      <p:ext uri="{BB962C8B-B14F-4D97-AF65-F5344CB8AC3E}">
        <p14:creationId xmlns:p14="http://schemas.microsoft.com/office/powerpoint/2010/main" val="102765694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4590" y="0"/>
            <a:ext cx="8058954" cy="656823"/>
          </a:xfrm>
        </p:spPr>
        <p:txBody>
          <a:bodyPr/>
          <a:lstStyle/>
          <a:p>
            <a:r>
              <a:rPr lang="tr-TR" cap="none" dirty="0" smtClean="0"/>
              <a:t>Sorgu Düzenleme</a:t>
            </a:r>
            <a:endParaRPr lang="en-US" dirty="0"/>
          </a:p>
        </p:txBody>
      </p:sp>
      <p:pic>
        <p:nvPicPr>
          <p:cNvPr id="150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938" y="567553"/>
            <a:ext cx="6447552" cy="629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5418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2.4.2.2</a:t>
            </a:r>
            <a:r>
              <a:rPr lang="tr-TR" b="1" dirty="0"/>
              <a:t>. Döküm Raporları</a:t>
            </a:r>
            <a:endParaRPr lang="en-US" dirty="0"/>
          </a:p>
        </p:txBody>
      </p:sp>
      <p:sp>
        <p:nvSpPr>
          <p:cNvPr id="3" name="İçerik Yer Tutucusu 2"/>
          <p:cNvSpPr>
            <a:spLocks noGrp="1"/>
          </p:cNvSpPr>
          <p:nvPr>
            <p:ph idx="1"/>
          </p:nvPr>
        </p:nvSpPr>
        <p:spPr>
          <a:xfrm>
            <a:off x="685802" y="2142067"/>
            <a:ext cx="2958920" cy="4142823"/>
          </a:xfrm>
        </p:spPr>
        <p:txBody>
          <a:bodyPr/>
          <a:lstStyle/>
          <a:p>
            <a:r>
              <a:rPr lang="tr-TR" dirty="0"/>
              <a:t>Farklı filtreler ile döküm raporları sistemden </a:t>
            </a:r>
            <a:r>
              <a:rPr lang="tr-TR" dirty="0" smtClean="0"/>
              <a:t>alınabilmektedir</a:t>
            </a:r>
            <a:endParaRPr lang="en-US" dirty="0"/>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89" y="2438870"/>
            <a:ext cx="7141425" cy="317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11863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6708" y="0"/>
            <a:ext cx="10131425" cy="794197"/>
          </a:xfrm>
        </p:spPr>
        <p:txBody>
          <a:bodyPr/>
          <a:lstStyle/>
          <a:p>
            <a:r>
              <a:rPr lang="tr-TR" cap="none" dirty="0" smtClean="0"/>
              <a:t>Döküm Raporu</a:t>
            </a:r>
            <a:endParaRPr lang="en-US" cap="none" dirty="0"/>
          </a:p>
        </p:txBody>
      </p:sp>
      <p:sp>
        <p:nvSpPr>
          <p:cNvPr id="3" name="İçerik Yer Tutucusu 2"/>
          <p:cNvSpPr>
            <a:spLocks noGrp="1"/>
          </p:cNvSpPr>
          <p:nvPr>
            <p:ph idx="1"/>
          </p:nvPr>
        </p:nvSpPr>
        <p:spPr/>
        <p:txBody>
          <a:bodyPr/>
          <a:lstStyle/>
          <a:p>
            <a:endParaRPr lang="en-US"/>
          </a:p>
        </p:txBody>
      </p:sp>
      <p:pic>
        <p:nvPicPr>
          <p:cNvPr id="152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40" y="794197"/>
            <a:ext cx="10594549" cy="577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740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2.4.2.3. Geçmiş Tarihli Döküm </a:t>
            </a:r>
            <a:r>
              <a:rPr lang="tr-TR" b="1" dirty="0" smtClean="0"/>
              <a:t>Raporları</a:t>
            </a:r>
            <a:endParaRPr lang="en-US" dirty="0"/>
          </a:p>
        </p:txBody>
      </p:sp>
      <p:sp>
        <p:nvSpPr>
          <p:cNvPr id="3" name="İçerik Yer Tutucusu 2"/>
          <p:cNvSpPr>
            <a:spLocks noGrp="1"/>
          </p:cNvSpPr>
          <p:nvPr>
            <p:ph idx="1"/>
          </p:nvPr>
        </p:nvSpPr>
        <p:spPr>
          <a:xfrm>
            <a:off x="685801" y="2142067"/>
            <a:ext cx="3538469" cy="3988277"/>
          </a:xfrm>
        </p:spPr>
        <p:txBody>
          <a:bodyPr/>
          <a:lstStyle/>
          <a:p>
            <a:r>
              <a:rPr lang="tr-TR" dirty="0"/>
              <a:t>Farklı   filtreler   ile   eski   tarihli   gün   sonu   dökümü   rapor   olarak   sistemden alınabilmektedir</a:t>
            </a:r>
            <a:r>
              <a:rPr lang="tr-TR" dirty="0" smtClean="0"/>
              <a:t>.</a:t>
            </a:r>
            <a:endParaRPr lang="en-US" dirty="0"/>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270" y="2065867"/>
            <a:ext cx="7866331" cy="388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94451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9587" y="94446"/>
            <a:ext cx="10131425" cy="510862"/>
          </a:xfrm>
        </p:spPr>
        <p:txBody>
          <a:bodyPr>
            <a:normAutofit fontScale="90000"/>
          </a:bodyPr>
          <a:lstStyle/>
          <a:p>
            <a:r>
              <a:rPr lang="tr-TR" cap="none" dirty="0" smtClean="0"/>
              <a:t>Geçmiş Tarihli Döküm Raporu</a:t>
            </a:r>
            <a:endParaRPr lang="en-US" cap="none" dirty="0"/>
          </a:p>
        </p:txBody>
      </p:sp>
      <p:sp>
        <p:nvSpPr>
          <p:cNvPr id="3" name="İçerik Yer Tutucusu 2"/>
          <p:cNvSpPr>
            <a:spLocks noGrp="1"/>
          </p:cNvSpPr>
          <p:nvPr>
            <p:ph idx="1"/>
          </p:nvPr>
        </p:nvSpPr>
        <p:spPr/>
        <p:txBody>
          <a:bodyPr/>
          <a:lstStyle/>
          <a:p>
            <a:endParaRPr lang="en-US"/>
          </a:p>
        </p:txBody>
      </p:sp>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74" y="701410"/>
            <a:ext cx="10233896" cy="582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0016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2.4.2.4. Mal Kabul </a:t>
            </a:r>
            <a:r>
              <a:rPr lang="tr-TR" b="1" dirty="0" smtClean="0"/>
              <a:t>Raporlama</a:t>
            </a:r>
            <a:endParaRPr lang="en-US" dirty="0"/>
          </a:p>
        </p:txBody>
      </p:sp>
      <p:sp>
        <p:nvSpPr>
          <p:cNvPr id="3" name="İçerik Yer Tutucusu 2"/>
          <p:cNvSpPr>
            <a:spLocks noGrp="1"/>
          </p:cNvSpPr>
          <p:nvPr>
            <p:ph idx="1"/>
          </p:nvPr>
        </p:nvSpPr>
        <p:spPr>
          <a:xfrm>
            <a:off x="685801" y="2142067"/>
            <a:ext cx="3113467" cy="3962519"/>
          </a:xfrm>
        </p:spPr>
        <p:txBody>
          <a:bodyPr/>
          <a:lstStyle/>
          <a:p>
            <a:r>
              <a:rPr lang="tr-TR" dirty="0"/>
              <a:t>Farklı filtreler ile mal kabul raporları sistemden alınabilmektedir</a:t>
            </a:r>
            <a:r>
              <a:rPr lang="tr-TR" dirty="0" smtClean="0"/>
              <a:t>.</a:t>
            </a:r>
            <a:endParaRPr lang="en-US" dirty="0"/>
          </a:p>
        </p:txBody>
      </p:sp>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9268" y="1831974"/>
            <a:ext cx="7868991" cy="447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29436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5192" y="145962"/>
            <a:ext cx="10131425" cy="742682"/>
          </a:xfrm>
        </p:spPr>
        <p:txBody>
          <a:bodyPr/>
          <a:lstStyle/>
          <a:p>
            <a:r>
              <a:rPr lang="tr-TR" cap="none" dirty="0" smtClean="0"/>
              <a:t>Mal Kabul Raporu</a:t>
            </a:r>
            <a:endParaRPr lang="en-US" cap="none" dirty="0"/>
          </a:p>
        </p:txBody>
      </p:sp>
      <p:sp>
        <p:nvSpPr>
          <p:cNvPr id="3" name="İçerik Yer Tutucusu 2"/>
          <p:cNvSpPr>
            <a:spLocks noGrp="1"/>
          </p:cNvSpPr>
          <p:nvPr>
            <p:ph idx="1"/>
          </p:nvPr>
        </p:nvSpPr>
        <p:spPr/>
        <p:txBody>
          <a:bodyPr/>
          <a:lstStyle/>
          <a:p>
            <a:endParaRPr lang="en-US" dirty="0"/>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290" y="1078866"/>
            <a:ext cx="9336445" cy="536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9587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2.4.2.5</a:t>
            </a:r>
            <a:r>
              <a:rPr lang="tr-TR" b="1" dirty="0"/>
              <a:t>. Kalite Kontrol Raporlama</a:t>
            </a:r>
            <a:endParaRPr lang="en-US" dirty="0"/>
          </a:p>
        </p:txBody>
      </p:sp>
      <p:sp>
        <p:nvSpPr>
          <p:cNvPr id="3" name="İçerik Yer Tutucusu 2"/>
          <p:cNvSpPr>
            <a:spLocks noGrp="1"/>
          </p:cNvSpPr>
          <p:nvPr>
            <p:ph idx="1"/>
          </p:nvPr>
        </p:nvSpPr>
        <p:spPr/>
        <p:txBody>
          <a:bodyPr/>
          <a:lstStyle/>
          <a:p>
            <a:endParaRPr lang="en-US"/>
          </a:p>
        </p:txBody>
      </p:sp>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751" y="2142067"/>
            <a:ext cx="6680914" cy="322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8588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Kalite Kontrol Raporu</a:t>
            </a:r>
            <a:endParaRPr lang="en-US" cap="none" dirty="0"/>
          </a:p>
        </p:txBody>
      </p:sp>
      <p:sp>
        <p:nvSpPr>
          <p:cNvPr id="3" name="İçerik Yer Tutucusu 2"/>
          <p:cNvSpPr>
            <a:spLocks noGrp="1"/>
          </p:cNvSpPr>
          <p:nvPr>
            <p:ph idx="1"/>
          </p:nvPr>
        </p:nvSpPr>
        <p:spPr/>
        <p:txBody>
          <a:bodyPr/>
          <a:lstStyle/>
          <a:p>
            <a:endParaRPr lang="en-US"/>
          </a:p>
        </p:txBody>
      </p:sp>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544" y="1780460"/>
            <a:ext cx="5792272" cy="484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8458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2.4.2.6. Ürün Hareket </a:t>
            </a:r>
            <a:r>
              <a:rPr lang="tr-TR" b="1" dirty="0" smtClean="0"/>
              <a:t>Raporlama</a:t>
            </a:r>
            <a:endParaRPr lang="en-US" dirty="0"/>
          </a:p>
        </p:txBody>
      </p:sp>
      <p:sp>
        <p:nvSpPr>
          <p:cNvPr id="3" name="İçerik Yer Tutucusu 2"/>
          <p:cNvSpPr>
            <a:spLocks noGrp="1"/>
          </p:cNvSpPr>
          <p:nvPr>
            <p:ph idx="1"/>
          </p:nvPr>
        </p:nvSpPr>
        <p:spPr>
          <a:xfrm>
            <a:off x="685802" y="2142067"/>
            <a:ext cx="2546796" cy="3614789"/>
          </a:xfrm>
        </p:spPr>
        <p:txBody>
          <a:bodyPr/>
          <a:lstStyle/>
          <a:p>
            <a:r>
              <a:rPr lang="tr-TR" dirty="0"/>
              <a:t>Farklı filtreler ile ürün hareket raporları sistemden alınabilmektedir.</a:t>
            </a:r>
            <a:endParaRPr lang="en-US" dirty="0"/>
          </a:p>
          <a:p>
            <a:endParaRPr lang="en-US" dirty="0"/>
          </a:p>
        </p:txBody>
      </p:sp>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061" y="1936594"/>
            <a:ext cx="5700578" cy="416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957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1.7. El Terminalinin Açılması ve Yüklü Programın </a:t>
            </a:r>
            <a:r>
              <a:rPr lang="tr-TR" b="1" dirty="0" smtClean="0"/>
              <a:t>Çalıştırılması</a:t>
            </a:r>
            <a:endParaRPr lang="en-US" dirty="0"/>
          </a:p>
        </p:txBody>
      </p:sp>
      <p:sp>
        <p:nvSpPr>
          <p:cNvPr id="3" name="İçerik Yer Tutucusu 2"/>
          <p:cNvSpPr>
            <a:spLocks noGrp="1"/>
          </p:cNvSpPr>
          <p:nvPr>
            <p:ph idx="1"/>
          </p:nvPr>
        </p:nvSpPr>
        <p:spPr>
          <a:xfrm>
            <a:off x="685801" y="1852652"/>
            <a:ext cx="10131425" cy="807195"/>
          </a:xfrm>
        </p:spPr>
        <p:txBody>
          <a:bodyPr/>
          <a:lstStyle/>
          <a:p>
            <a:r>
              <a:rPr lang="tr-TR" dirty="0"/>
              <a:t>El terminalini çalıştırabilmek için tuş takımı üzerinde bulunan PW düğmesi 1 saniye basılı tutulmalıdır. El terminali açıldığında ekran görüntüsü aşağıdaki gibidir</a:t>
            </a:r>
            <a:r>
              <a:rPr lang="tr-TR" dirty="0" smtClean="0"/>
              <a:t>.</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04" y="2659847"/>
            <a:ext cx="2701388" cy="307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85801" y="5731405"/>
            <a:ext cx="2807594" cy="369332"/>
          </a:xfrm>
          <a:prstGeom prst="rect">
            <a:avLst/>
          </a:prstGeom>
          <a:noFill/>
        </p:spPr>
        <p:txBody>
          <a:bodyPr wrap="square" rtlCol="0">
            <a:spAutoFit/>
          </a:bodyPr>
          <a:lstStyle/>
          <a:p>
            <a:r>
              <a:rPr lang="tr-TR" dirty="0" smtClean="0"/>
              <a:t>El terminali </a:t>
            </a:r>
            <a:r>
              <a:rPr lang="tr-TR" dirty="0" err="1" smtClean="0"/>
              <a:t>power</a:t>
            </a:r>
            <a:r>
              <a:rPr lang="tr-TR" dirty="0" smtClean="0"/>
              <a:t> düğmesi</a:t>
            </a:r>
            <a:endParaRPr lang="en-US" dirty="0"/>
          </a:p>
        </p:txBody>
      </p:sp>
      <p:sp>
        <p:nvSpPr>
          <p:cNvPr id="5" name="Metin kutusu 4"/>
          <p:cNvSpPr txBox="1"/>
          <p:nvPr/>
        </p:nvSpPr>
        <p:spPr>
          <a:xfrm>
            <a:off x="4131720" y="2610375"/>
            <a:ext cx="6490952" cy="1200329"/>
          </a:xfrm>
          <a:prstGeom prst="rect">
            <a:avLst/>
          </a:prstGeom>
          <a:noFill/>
        </p:spPr>
        <p:txBody>
          <a:bodyPr wrap="square" rtlCol="0">
            <a:spAutoFit/>
          </a:bodyPr>
          <a:lstStyle/>
          <a:p>
            <a:r>
              <a:rPr lang="tr-TR" dirty="0"/>
              <a:t>El terminalinde yüklü herhangi bir programı (</a:t>
            </a:r>
            <a:r>
              <a:rPr lang="tr-TR" dirty="0" err="1"/>
              <a:t>task</a:t>
            </a:r>
            <a:r>
              <a:rPr lang="tr-TR" dirty="0"/>
              <a:t>) çalıştırabilmek için ana ekranda iken M2 tuşuna basılınca açılan yandaki şekilde de görülen menüde (</a:t>
            </a:r>
            <a:r>
              <a:rPr lang="tr-TR" dirty="0" err="1"/>
              <a:t>system</a:t>
            </a:r>
            <a:r>
              <a:rPr lang="tr-TR" dirty="0"/>
              <a:t> </a:t>
            </a:r>
            <a:r>
              <a:rPr lang="tr-TR" dirty="0" err="1"/>
              <a:t>menu</a:t>
            </a:r>
            <a:r>
              <a:rPr lang="tr-TR" dirty="0"/>
              <a:t>) </a:t>
            </a:r>
            <a:r>
              <a:rPr lang="tr-TR" dirty="0" err="1"/>
              <a:t>run</a:t>
            </a:r>
            <a:r>
              <a:rPr lang="tr-TR" dirty="0"/>
              <a:t> </a:t>
            </a:r>
            <a:r>
              <a:rPr lang="tr-TR" dirty="0" err="1"/>
              <a:t>task</a:t>
            </a:r>
            <a:r>
              <a:rPr lang="tr-TR" dirty="0"/>
              <a:t> alt menüsü seçilmelidir.</a:t>
            </a:r>
            <a:endParaRPr lang="en-US" dirty="0"/>
          </a:p>
          <a:p>
            <a:endParaRPr lang="en-US"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578" y="3619564"/>
            <a:ext cx="2297235" cy="260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5301024" y="6229223"/>
            <a:ext cx="4152341" cy="369332"/>
          </a:xfrm>
          <a:prstGeom prst="rect">
            <a:avLst/>
          </a:prstGeom>
          <a:noFill/>
        </p:spPr>
        <p:txBody>
          <a:bodyPr wrap="square" rtlCol="0">
            <a:spAutoFit/>
          </a:bodyPr>
          <a:lstStyle/>
          <a:p>
            <a:r>
              <a:rPr lang="tr-TR" b="1" dirty="0"/>
              <a:t>El terminali program çalıştırma ( </a:t>
            </a:r>
            <a:r>
              <a:rPr lang="tr-TR" b="1" dirty="0" err="1"/>
              <a:t>run</a:t>
            </a:r>
            <a:r>
              <a:rPr lang="tr-TR" b="1" dirty="0"/>
              <a:t> </a:t>
            </a:r>
            <a:r>
              <a:rPr lang="tr-TR" b="1" dirty="0" err="1"/>
              <a:t>task</a:t>
            </a:r>
            <a:r>
              <a:rPr lang="tr-TR" b="1" dirty="0" smtClean="0"/>
              <a:t>)</a:t>
            </a:r>
            <a:endParaRPr lang="en-US" dirty="0"/>
          </a:p>
        </p:txBody>
      </p:sp>
    </p:spTree>
    <p:extLst>
      <p:ext uri="{BB962C8B-B14F-4D97-AF65-F5344CB8AC3E}">
        <p14:creationId xmlns:p14="http://schemas.microsoft.com/office/powerpoint/2010/main" val="6620070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Ürün Hareket Raporu</a:t>
            </a:r>
            <a:endParaRPr lang="en-US" cap="none" dirty="0"/>
          </a:p>
        </p:txBody>
      </p:sp>
      <p:sp>
        <p:nvSpPr>
          <p:cNvPr id="3" name="İçerik Yer Tutucusu 2"/>
          <p:cNvSpPr>
            <a:spLocks noGrp="1"/>
          </p:cNvSpPr>
          <p:nvPr>
            <p:ph idx="1"/>
          </p:nvPr>
        </p:nvSpPr>
        <p:spPr/>
        <p:txBody>
          <a:bodyPr/>
          <a:lstStyle/>
          <a:p>
            <a:endParaRPr lang="en-US"/>
          </a:p>
        </p:txBody>
      </p:sp>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359" y="1831974"/>
            <a:ext cx="6616520" cy="48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77896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2.4.2.7. Üretim </a:t>
            </a:r>
            <a:r>
              <a:rPr lang="tr-TR" b="1" dirty="0" smtClean="0"/>
              <a:t>Raporlama</a:t>
            </a:r>
            <a:endParaRPr lang="en-US" dirty="0"/>
          </a:p>
        </p:txBody>
      </p:sp>
      <p:sp>
        <p:nvSpPr>
          <p:cNvPr id="3" name="İçerik Yer Tutucusu 2"/>
          <p:cNvSpPr>
            <a:spLocks noGrp="1"/>
          </p:cNvSpPr>
          <p:nvPr>
            <p:ph idx="1"/>
          </p:nvPr>
        </p:nvSpPr>
        <p:spPr/>
        <p:txBody>
          <a:bodyPr/>
          <a:lstStyle/>
          <a:p>
            <a:endParaRPr lang="en-US"/>
          </a:p>
        </p:txBody>
      </p:sp>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243" y="2258566"/>
            <a:ext cx="7471199" cy="254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484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Üretim Raporu (1. Sayfa)</a:t>
            </a:r>
            <a:endParaRPr lang="en-US" cap="none" dirty="0"/>
          </a:p>
        </p:txBody>
      </p:sp>
      <p:sp>
        <p:nvSpPr>
          <p:cNvPr id="3" name="İçerik Yer Tutucusu 2"/>
          <p:cNvSpPr>
            <a:spLocks noGrp="1"/>
          </p:cNvSpPr>
          <p:nvPr>
            <p:ph idx="1"/>
          </p:nvPr>
        </p:nvSpPr>
        <p:spPr/>
        <p:txBody>
          <a:bodyPr/>
          <a:lstStyle/>
          <a:p>
            <a:endParaRPr lang="en-US" dirty="0"/>
          </a:p>
        </p:txBody>
      </p:sp>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627" y="1664550"/>
            <a:ext cx="7865771" cy="506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2005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10131425" cy="626772"/>
          </a:xfrm>
        </p:spPr>
        <p:txBody>
          <a:bodyPr>
            <a:normAutofit fontScale="90000"/>
          </a:bodyPr>
          <a:lstStyle/>
          <a:p>
            <a:r>
              <a:rPr lang="tr-TR" cap="none" dirty="0" smtClean="0"/>
              <a:t>Üretim Raporu (2. Sayfa)</a:t>
            </a:r>
            <a:endParaRPr lang="en-US" cap="none" dirty="0"/>
          </a:p>
        </p:txBody>
      </p:sp>
      <p:sp>
        <p:nvSpPr>
          <p:cNvPr id="3" name="İçerik Yer Tutucusu 2"/>
          <p:cNvSpPr>
            <a:spLocks noGrp="1"/>
          </p:cNvSpPr>
          <p:nvPr>
            <p:ph idx="1"/>
          </p:nvPr>
        </p:nvSpPr>
        <p:spPr/>
        <p:txBody>
          <a:bodyPr/>
          <a:lstStyle/>
          <a:p>
            <a:endParaRPr lang="en-US"/>
          </a:p>
        </p:txBody>
      </p:sp>
      <p:pic>
        <p:nvPicPr>
          <p:cNvPr id="163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378" y="313386"/>
            <a:ext cx="6948444" cy="634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40286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Üretim Raporu (3. Sayfa)</a:t>
            </a:r>
            <a:endParaRPr lang="en-US" cap="none" dirty="0"/>
          </a:p>
        </p:txBody>
      </p:sp>
      <p:sp>
        <p:nvSpPr>
          <p:cNvPr id="3" name="İçerik Yer Tutucusu 2"/>
          <p:cNvSpPr>
            <a:spLocks noGrp="1"/>
          </p:cNvSpPr>
          <p:nvPr>
            <p:ph idx="1"/>
          </p:nvPr>
        </p:nvSpPr>
        <p:spPr/>
        <p:txBody>
          <a:bodyPr/>
          <a:lstStyle/>
          <a:p>
            <a:endParaRPr lang="en-US"/>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065866"/>
            <a:ext cx="10131425" cy="386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5385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2.4.2.8. Sevkiyat </a:t>
            </a:r>
            <a:r>
              <a:rPr lang="tr-TR" b="1" dirty="0" smtClean="0"/>
              <a:t>Raporlama</a:t>
            </a:r>
            <a:endParaRPr lang="en-US" dirty="0"/>
          </a:p>
        </p:txBody>
      </p:sp>
      <p:sp>
        <p:nvSpPr>
          <p:cNvPr id="3" name="İçerik Yer Tutucusu 2"/>
          <p:cNvSpPr>
            <a:spLocks noGrp="1"/>
          </p:cNvSpPr>
          <p:nvPr>
            <p:ph idx="1"/>
          </p:nvPr>
        </p:nvSpPr>
        <p:spPr>
          <a:xfrm>
            <a:off x="685801" y="2142067"/>
            <a:ext cx="2585433" cy="4065550"/>
          </a:xfrm>
        </p:spPr>
        <p:txBody>
          <a:bodyPr/>
          <a:lstStyle/>
          <a:p>
            <a:r>
              <a:rPr lang="tr-TR" dirty="0"/>
              <a:t>Farklı filtreler ile yapılan sevkiyatlara ait raporlar sistemden alınabilmektedir</a:t>
            </a:r>
            <a:endParaRPr lang="en-US" dirty="0"/>
          </a:p>
        </p:txBody>
      </p:sp>
      <p:pic>
        <p:nvPicPr>
          <p:cNvPr id="164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126" y="2065866"/>
            <a:ext cx="7764373" cy="38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36186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Sevkiyat Raporu</a:t>
            </a:r>
            <a:endParaRPr lang="en-US" cap="none" dirty="0"/>
          </a:p>
        </p:txBody>
      </p:sp>
      <p:sp>
        <p:nvSpPr>
          <p:cNvPr id="3" name="İçerik Yer Tutucusu 2"/>
          <p:cNvSpPr>
            <a:spLocks noGrp="1"/>
          </p:cNvSpPr>
          <p:nvPr>
            <p:ph idx="1"/>
          </p:nvPr>
        </p:nvSpPr>
        <p:spPr/>
        <p:txBody>
          <a:bodyPr/>
          <a:lstStyle/>
          <a:p>
            <a:endParaRPr lang="en-US" dirty="0"/>
          </a:p>
        </p:txBody>
      </p:sp>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816" y="2086622"/>
            <a:ext cx="7330336" cy="370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3466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2.4.2.9. Tedarikçiye İade </a:t>
            </a:r>
            <a:r>
              <a:rPr lang="tr-TR" b="1" dirty="0" smtClean="0"/>
              <a:t>Raporlama</a:t>
            </a:r>
            <a:endParaRPr lang="en-US" dirty="0"/>
          </a:p>
        </p:txBody>
      </p:sp>
      <p:sp>
        <p:nvSpPr>
          <p:cNvPr id="3" name="İçerik Yer Tutucusu 2"/>
          <p:cNvSpPr>
            <a:spLocks noGrp="1"/>
          </p:cNvSpPr>
          <p:nvPr>
            <p:ph idx="1"/>
          </p:nvPr>
        </p:nvSpPr>
        <p:spPr>
          <a:xfrm>
            <a:off x="685802" y="2142068"/>
            <a:ext cx="2276340" cy="3589032"/>
          </a:xfrm>
        </p:spPr>
        <p:txBody>
          <a:bodyPr/>
          <a:lstStyle/>
          <a:p>
            <a:r>
              <a:rPr lang="tr-TR" dirty="0"/>
              <a:t>Farklı filtreler ile tedarikçilere yapılan iadelere ait raporlar sistemden </a:t>
            </a:r>
            <a:r>
              <a:rPr lang="tr-TR" dirty="0" smtClean="0"/>
              <a:t>alınabilmektedir.</a:t>
            </a:r>
            <a:endParaRPr lang="en-US" dirty="0"/>
          </a:p>
        </p:txBody>
      </p:sp>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856" y="2553192"/>
            <a:ext cx="8242825" cy="316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8155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Tedarikçiye İade Raporu</a:t>
            </a:r>
            <a:endParaRPr lang="en-US" cap="none" dirty="0"/>
          </a:p>
        </p:txBody>
      </p:sp>
      <p:sp>
        <p:nvSpPr>
          <p:cNvPr id="3" name="İçerik Yer Tutucusu 2"/>
          <p:cNvSpPr>
            <a:spLocks noGrp="1"/>
          </p:cNvSpPr>
          <p:nvPr>
            <p:ph idx="1"/>
          </p:nvPr>
        </p:nvSpPr>
        <p:spPr/>
        <p:txBody>
          <a:bodyPr/>
          <a:lstStyle/>
          <a:p>
            <a:endParaRPr lang="en-US"/>
          </a:p>
        </p:txBody>
      </p:sp>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142067"/>
            <a:ext cx="10110334" cy="318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0353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2.4.2.10. Müşteriden İade </a:t>
            </a:r>
            <a:r>
              <a:rPr lang="tr-TR" b="1" dirty="0" smtClean="0"/>
              <a:t>Raporlama</a:t>
            </a:r>
            <a:endParaRPr lang="en-US" dirty="0"/>
          </a:p>
        </p:txBody>
      </p:sp>
      <p:sp>
        <p:nvSpPr>
          <p:cNvPr id="3" name="İçerik Yer Tutucusu 2"/>
          <p:cNvSpPr>
            <a:spLocks noGrp="1"/>
          </p:cNvSpPr>
          <p:nvPr>
            <p:ph idx="1"/>
          </p:nvPr>
        </p:nvSpPr>
        <p:spPr>
          <a:xfrm>
            <a:off x="685801" y="2142067"/>
            <a:ext cx="2997557" cy="3730699"/>
          </a:xfrm>
        </p:spPr>
        <p:txBody>
          <a:bodyPr/>
          <a:lstStyle/>
          <a:p>
            <a:r>
              <a:rPr lang="tr-TR" dirty="0"/>
              <a:t>Farklı filtreler ile müşteriden yapılan iadelere ait raporlar sistemden </a:t>
            </a:r>
            <a:r>
              <a:rPr lang="tr-TR" dirty="0" smtClean="0"/>
              <a:t>alınabilmektedir.</a:t>
            </a:r>
            <a:endParaRPr lang="en-US" dirty="0"/>
          </a:p>
        </p:txBody>
      </p:sp>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507" y="2323443"/>
            <a:ext cx="8430875" cy="30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977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 EL </a:t>
            </a:r>
            <a:r>
              <a:rPr lang="tr-TR" b="1" dirty="0" smtClean="0"/>
              <a:t>TERMİNALİ</a:t>
            </a:r>
            <a:endParaRPr lang="en-US" dirty="0"/>
          </a:p>
        </p:txBody>
      </p:sp>
      <p:sp>
        <p:nvSpPr>
          <p:cNvPr id="3" name="İçerik Yer Tutucusu 2"/>
          <p:cNvSpPr>
            <a:spLocks noGrp="1"/>
          </p:cNvSpPr>
          <p:nvPr>
            <p:ph idx="1"/>
          </p:nvPr>
        </p:nvSpPr>
        <p:spPr>
          <a:xfrm>
            <a:off x="685801" y="1815921"/>
            <a:ext cx="10131425" cy="3975279"/>
          </a:xfrm>
        </p:spPr>
        <p:txBody>
          <a:bodyPr>
            <a:normAutofit/>
          </a:bodyPr>
          <a:lstStyle/>
          <a:p>
            <a:r>
              <a:rPr lang="tr-TR" u="sng" dirty="0"/>
              <a:t>El terminali: </a:t>
            </a:r>
            <a:r>
              <a:rPr lang="tr-TR" dirty="0"/>
              <a:t>Ürün kabulü, raf sayımı, depo sayımı, toplu sevkiyat (toptan satışlar), rafta alım siparişi oluşturma, rafta fiyat kontrolü için kullanılabilir.</a:t>
            </a:r>
            <a:endParaRPr lang="en-US" dirty="0"/>
          </a:p>
          <a:p>
            <a:r>
              <a:rPr lang="tr-TR" dirty="0" smtClean="0"/>
              <a:t>El </a:t>
            </a:r>
            <a:r>
              <a:rPr lang="tr-TR" dirty="0"/>
              <a:t>terminallerinin kullanılması otomasyon içinde verimliliği artırır, işlemler sırasında insan kaynaklı oluşabilecek hataları en aza indirir, yeni personel için daha az eğitim gerekir.</a:t>
            </a:r>
            <a:endParaRPr lang="en-US" dirty="0"/>
          </a:p>
          <a:p>
            <a:r>
              <a:rPr lang="tr-TR" dirty="0" smtClean="0"/>
              <a:t>Günlük </a:t>
            </a:r>
            <a:r>
              <a:rPr lang="tr-TR" dirty="0"/>
              <a:t>olarak siparişler el terminali üzerine  aktarılarak mal  kabul esnasında mal fazlası gelen ürünler reddedilir veya bozuk gelen ürünleri iade etme işlemleri yapılır. Sistem kurulumunda oluşturulan yetkilendirme çerçevesinde, mal fazlası ürünleri kabul edebilir.</a:t>
            </a:r>
            <a:endParaRPr lang="en-US" dirty="0"/>
          </a:p>
          <a:p>
            <a:r>
              <a:rPr lang="tr-TR" dirty="0" smtClean="0"/>
              <a:t>El </a:t>
            </a:r>
            <a:r>
              <a:rPr lang="tr-TR" dirty="0"/>
              <a:t>terminali üretim, dağıtım ve pazarlama alanlarında iş ve işlemlerin verimliliği ve etkinliği açısından yoğun olarak kullanılan araçlardan biridir</a:t>
            </a:r>
            <a:r>
              <a:rPr lang="tr-TR" dirty="0" smtClean="0"/>
              <a:t>.</a:t>
            </a:r>
            <a:endParaRPr lang="en-US" dirty="0"/>
          </a:p>
        </p:txBody>
      </p:sp>
    </p:spTree>
    <p:extLst>
      <p:ext uri="{BB962C8B-B14F-4D97-AF65-F5344CB8AC3E}">
        <p14:creationId xmlns:p14="http://schemas.microsoft.com/office/powerpoint/2010/main" val="1138420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8"/>
            <a:ext cx="10131425" cy="820074"/>
          </a:xfrm>
        </p:spPr>
        <p:txBody>
          <a:bodyPr/>
          <a:lstStyle/>
          <a:p>
            <a:r>
              <a:rPr lang="tr-TR" dirty="0"/>
              <a:t>El terminaline </a:t>
            </a:r>
            <a:r>
              <a:rPr lang="tr-TR" dirty="0" err="1"/>
              <a:t>freetask</a:t>
            </a:r>
            <a:r>
              <a:rPr lang="tr-TR" dirty="0"/>
              <a:t> dışında herhangi bir program yüklü ise programın özelliğine bağlı ilk olarak program adı listelenir.</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962142"/>
            <a:ext cx="2852669" cy="311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307205" y="6080177"/>
            <a:ext cx="1609859" cy="369332"/>
          </a:xfrm>
          <a:prstGeom prst="rect">
            <a:avLst/>
          </a:prstGeom>
          <a:noFill/>
        </p:spPr>
        <p:txBody>
          <a:bodyPr wrap="square" rtlCol="0">
            <a:spAutoFit/>
          </a:bodyPr>
          <a:lstStyle/>
          <a:p>
            <a:pPr algn="ctr"/>
            <a:r>
              <a:rPr lang="tr-TR" b="1" dirty="0"/>
              <a:t>Program listesi</a:t>
            </a:r>
            <a:endParaRPr lang="en-US" dirty="0"/>
          </a:p>
        </p:txBody>
      </p:sp>
      <p:sp>
        <p:nvSpPr>
          <p:cNvPr id="5" name="Metin kutusu 4"/>
          <p:cNvSpPr txBox="1"/>
          <p:nvPr/>
        </p:nvSpPr>
        <p:spPr>
          <a:xfrm>
            <a:off x="4422283" y="2677301"/>
            <a:ext cx="6592956" cy="923330"/>
          </a:xfrm>
          <a:prstGeom prst="rect">
            <a:avLst/>
          </a:prstGeom>
          <a:noFill/>
        </p:spPr>
        <p:txBody>
          <a:bodyPr wrap="square" rtlCol="0">
            <a:spAutoFit/>
          </a:bodyPr>
          <a:lstStyle/>
          <a:p>
            <a:r>
              <a:rPr lang="tr-TR" dirty="0"/>
              <a:t>Run </a:t>
            </a:r>
            <a:r>
              <a:rPr lang="tr-TR" dirty="0" err="1"/>
              <a:t>task</a:t>
            </a:r>
            <a:r>
              <a:rPr lang="tr-TR" dirty="0"/>
              <a:t> alt menüsü seçildiğinde, el terminalinde sadece standart program (</a:t>
            </a:r>
            <a:r>
              <a:rPr lang="tr-TR" dirty="0" err="1" smtClean="0"/>
              <a:t>freetask</a:t>
            </a:r>
            <a:r>
              <a:rPr lang="tr-TR" dirty="0" smtClean="0"/>
              <a:t>)</a:t>
            </a:r>
            <a:r>
              <a:rPr lang="tr-TR" dirty="0"/>
              <a:t> </a:t>
            </a:r>
            <a:r>
              <a:rPr lang="tr-TR" dirty="0" smtClean="0"/>
              <a:t>yüklü </a:t>
            </a:r>
            <a:r>
              <a:rPr lang="tr-TR" dirty="0"/>
              <a:t>olduğunda örnek ekran görüntüsü aşağıdaki gibidir</a:t>
            </a:r>
            <a:r>
              <a:rPr lang="tr-TR" dirty="0" smtClean="0"/>
              <a:t>.</a:t>
            </a:r>
            <a:endParaRPr lang="en-US"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633" y="3404649"/>
            <a:ext cx="2830177" cy="304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6520753" y="6433824"/>
            <a:ext cx="2013935" cy="369332"/>
          </a:xfrm>
          <a:prstGeom prst="rect">
            <a:avLst/>
          </a:prstGeom>
          <a:noFill/>
        </p:spPr>
        <p:txBody>
          <a:bodyPr wrap="square" rtlCol="0">
            <a:spAutoFit/>
          </a:bodyPr>
          <a:lstStyle/>
          <a:p>
            <a:pPr algn="ctr"/>
            <a:r>
              <a:rPr lang="tr-TR" b="1" dirty="0"/>
              <a:t>Standart program</a:t>
            </a:r>
            <a:endParaRPr lang="en-US" dirty="0"/>
          </a:p>
        </p:txBody>
      </p:sp>
    </p:spTree>
    <p:extLst>
      <p:ext uri="{BB962C8B-B14F-4D97-AF65-F5344CB8AC3E}">
        <p14:creationId xmlns:p14="http://schemas.microsoft.com/office/powerpoint/2010/main" val="293344961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Müşteriden İade Raporu</a:t>
            </a:r>
            <a:endParaRPr lang="en-US" cap="none" dirty="0"/>
          </a:p>
        </p:txBody>
      </p:sp>
      <p:sp>
        <p:nvSpPr>
          <p:cNvPr id="3" name="İçerik Yer Tutucusu 2"/>
          <p:cNvSpPr>
            <a:spLocks noGrp="1"/>
          </p:cNvSpPr>
          <p:nvPr>
            <p:ph idx="1"/>
          </p:nvPr>
        </p:nvSpPr>
        <p:spPr/>
        <p:txBody>
          <a:bodyPr/>
          <a:lstStyle/>
          <a:p>
            <a:endParaRPr lang="en-US"/>
          </a:p>
        </p:txBody>
      </p:sp>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901" y="1641965"/>
            <a:ext cx="7711224" cy="495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7115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2.4.2.11. İkame Ürün </a:t>
            </a:r>
            <a:r>
              <a:rPr lang="tr-TR" b="1" dirty="0" smtClean="0"/>
              <a:t>Raporlama</a:t>
            </a:r>
            <a:endParaRPr lang="en-US" dirty="0"/>
          </a:p>
        </p:txBody>
      </p:sp>
      <p:sp>
        <p:nvSpPr>
          <p:cNvPr id="3" name="İçerik Yer Tutucusu 2"/>
          <p:cNvSpPr>
            <a:spLocks noGrp="1"/>
          </p:cNvSpPr>
          <p:nvPr>
            <p:ph idx="1"/>
          </p:nvPr>
        </p:nvSpPr>
        <p:spPr>
          <a:xfrm>
            <a:off x="685802" y="2142067"/>
            <a:ext cx="2662706" cy="3795094"/>
          </a:xfrm>
        </p:spPr>
        <p:txBody>
          <a:bodyPr/>
          <a:lstStyle/>
          <a:p>
            <a:r>
              <a:rPr lang="tr-TR" dirty="0"/>
              <a:t>Farklı filtreler ile ikame ürünlere ait raporlar sistemden alınabilmektedir</a:t>
            </a:r>
            <a:endParaRPr lang="en-US" dirty="0"/>
          </a:p>
        </p:txBody>
      </p:sp>
      <p:pic>
        <p:nvPicPr>
          <p:cNvPr id="172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162" y="2592827"/>
            <a:ext cx="8038225" cy="25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2241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cap="none" dirty="0" smtClean="0"/>
              <a:t> </a:t>
            </a:r>
            <a:r>
              <a:rPr lang="tr-TR" cap="none" dirty="0" smtClean="0"/>
              <a:t>İkame Ürün Raporu</a:t>
            </a:r>
            <a:endParaRPr lang="en-US" cap="none" dirty="0"/>
          </a:p>
        </p:txBody>
      </p:sp>
      <p:sp>
        <p:nvSpPr>
          <p:cNvPr id="3" name="İçerik Yer Tutucusu 2"/>
          <p:cNvSpPr>
            <a:spLocks noGrp="1"/>
          </p:cNvSpPr>
          <p:nvPr>
            <p:ph idx="1"/>
          </p:nvPr>
        </p:nvSpPr>
        <p:spPr/>
        <p:txBody>
          <a:bodyPr/>
          <a:lstStyle/>
          <a:p>
            <a:endParaRPr lang="en-US"/>
          </a:p>
        </p:txBody>
      </p:sp>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444" y="2142067"/>
            <a:ext cx="9333962" cy="36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7308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2.4.3. </a:t>
            </a:r>
            <a:r>
              <a:rPr lang="tr-TR" b="1" dirty="0" smtClean="0"/>
              <a:t>Grafikler</a:t>
            </a:r>
            <a:endParaRPr lang="en-US" dirty="0"/>
          </a:p>
        </p:txBody>
      </p:sp>
      <p:sp>
        <p:nvSpPr>
          <p:cNvPr id="3" name="İçerik Yer Tutucusu 2"/>
          <p:cNvSpPr>
            <a:spLocks noGrp="1"/>
          </p:cNvSpPr>
          <p:nvPr>
            <p:ph idx="1"/>
          </p:nvPr>
        </p:nvSpPr>
        <p:spPr>
          <a:xfrm>
            <a:off x="685802" y="2142068"/>
            <a:ext cx="3371044" cy="3589032"/>
          </a:xfrm>
        </p:spPr>
        <p:txBody>
          <a:bodyPr/>
          <a:lstStyle/>
          <a:p>
            <a:r>
              <a:rPr lang="tr-TR" dirty="0"/>
              <a:t>Döküm ve depo kullanımını grafik olarak gösterilmesi için kullanılır. Grafikler menüsünde:</a:t>
            </a:r>
            <a:endParaRPr lang="en-US" dirty="0"/>
          </a:p>
          <a:p>
            <a:pPr lvl="1"/>
            <a:r>
              <a:rPr lang="tr-TR" dirty="0" smtClean="0"/>
              <a:t>Döküm </a:t>
            </a:r>
            <a:r>
              <a:rPr lang="tr-TR" dirty="0"/>
              <a:t>gösterimi 3D</a:t>
            </a:r>
            <a:endParaRPr lang="en-US" dirty="0"/>
          </a:p>
          <a:p>
            <a:pPr lvl="1"/>
            <a:r>
              <a:rPr lang="tr-TR" dirty="0" smtClean="0"/>
              <a:t>Döküm </a:t>
            </a:r>
            <a:r>
              <a:rPr lang="tr-TR" dirty="0"/>
              <a:t>gösterimi 3D (koridor bazında)</a:t>
            </a:r>
            <a:endParaRPr lang="en-US" dirty="0"/>
          </a:p>
          <a:p>
            <a:pPr lvl="1"/>
            <a:r>
              <a:rPr lang="tr-TR" dirty="0" smtClean="0"/>
              <a:t>Döküm </a:t>
            </a:r>
            <a:r>
              <a:rPr lang="tr-TR" dirty="0"/>
              <a:t>grafiği</a:t>
            </a:r>
            <a:endParaRPr lang="en-US" dirty="0"/>
          </a:p>
          <a:p>
            <a:pPr lvl="1"/>
            <a:r>
              <a:rPr lang="tr-TR" dirty="0" smtClean="0"/>
              <a:t>Depo </a:t>
            </a:r>
            <a:r>
              <a:rPr lang="tr-TR" dirty="0"/>
              <a:t>kullanım oranı</a:t>
            </a:r>
            <a:endParaRPr lang="en-US" dirty="0"/>
          </a:p>
          <a:p>
            <a:pPr lvl="1"/>
            <a:r>
              <a:rPr lang="tr-TR" dirty="0" smtClean="0"/>
              <a:t>Tarih </a:t>
            </a:r>
            <a:r>
              <a:rPr lang="tr-TR" dirty="0"/>
              <a:t>bazlı depo kullanım oranı bulunmaktadır.</a:t>
            </a:r>
            <a:endParaRPr lang="en-US" dirty="0"/>
          </a:p>
          <a:p>
            <a:endParaRPr lang="en-US" dirty="0"/>
          </a:p>
        </p:txBody>
      </p:sp>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266" y="2142068"/>
            <a:ext cx="4552771" cy="364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11782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2.4.3.1</a:t>
            </a:r>
            <a:r>
              <a:rPr lang="tr-TR" b="1" dirty="0"/>
              <a:t>. Döküm Gösterimi 3D</a:t>
            </a:r>
            <a:endParaRPr lang="en-US" dirty="0"/>
          </a:p>
        </p:txBody>
      </p:sp>
      <p:sp>
        <p:nvSpPr>
          <p:cNvPr id="3" name="İçerik Yer Tutucusu 2"/>
          <p:cNvSpPr>
            <a:spLocks noGrp="1"/>
          </p:cNvSpPr>
          <p:nvPr>
            <p:ph idx="1"/>
          </p:nvPr>
        </p:nvSpPr>
        <p:spPr>
          <a:xfrm>
            <a:off x="685801" y="2142068"/>
            <a:ext cx="2289219" cy="3331454"/>
          </a:xfrm>
        </p:spPr>
        <p:txBody>
          <a:bodyPr/>
          <a:lstStyle/>
          <a:p>
            <a:r>
              <a:rPr lang="tr-TR" dirty="0"/>
              <a:t>Üç boyutlu olarak dökümün gösterilmesi için </a:t>
            </a:r>
            <a:r>
              <a:rPr lang="tr-TR" dirty="0" smtClean="0"/>
              <a:t>kullanılır.</a:t>
            </a:r>
            <a:endParaRPr lang="en-US" dirty="0"/>
          </a:p>
        </p:txBody>
      </p:sp>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628" y="1846442"/>
            <a:ext cx="7842206" cy="466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24353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2.4.3.2. Döküm Gösterimi (3 Boyutlu Koridor Bazında</a:t>
            </a:r>
            <a:r>
              <a:rPr lang="tr-TR" b="1" dirty="0" smtClean="0"/>
              <a:t>)</a:t>
            </a:r>
            <a:endParaRPr lang="en-US" dirty="0"/>
          </a:p>
        </p:txBody>
      </p:sp>
      <p:sp>
        <p:nvSpPr>
          <p:cNvPr id="3" name="İçerik Yer Tutucusu 2"/>
          <p:cNvSpPr>
            <a:spLocks noGrp="1"/>
          </p:cNvSpPr>
          <p:nvPr>
            <p:ph idx="1"/>
          </p:nvPr>
        </p:nvSpPr>
        <p:spPr>
          <a:xfrm>
            <a:off x="685802" y="2142067"/>
            <a:ext cx="2894526" cy="4104187"/>
          </a:xfrm>
        </p:spPr>
        <p:txBody>
          <a:bodyPr/>
          <a:lstStyle/>
          <a:p>
            <a:r>
              <a:rPr lang="tr-TR" dirty="0"/>
              <a:t>Üç boyutlu koridor bazında dökümlerin gösterilmesini sağlar.</a:t>
            </a:r>
            <a:endParaRPr lang="en-US" dirty="0"/>
          </a:p>
          <a:p>
            <a:pPr marL="0" indent="0">
              <a:buNone/>
            </a:pPr>
            <a:endParaRPr lang="en-US" dirty="0"/>
          </a:p>
        </p:txBody>
      </p:sp>
      <p:pic>
        <p:nvPicPr>
          <p:cNvPr id="176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328" y="1852887"/>
            <a:ext cx="8202523" cy="41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21666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2.4.3.3</a:t>
            </a:r>
            <a:r>
              <a:rPr lang="tr-TR" b="1" dirty="0"/>
              <a:t>. Döküm </a:t>
            </a:r>
            <a:r>
              <a:rPr lang="tr-TR" b="1" dirty="0" smtClean="0"/>
              <a:t>Grafiği</a:t>
            </a:r>
            <a:endParaRPr lang="en-US" dirty="0"/>
          </a:p>
        </p:txBody>
      </p:sp>
      <p:sp>
        <p:nvSpPr>
          <p:cNvPr id="3" name="İçerik Yer Tutucusu 2"/>
          <p:cNvSpPr>
            <a:spLocks noGrp="1"/>
          </p:cNvSpPr>
          <p:nvPr>
            <p:ph idx="1"/>
          </p:nvPr>
        </p:nvSpPr>
        <p:spPr>
          <a:xfrm>
            <a:off x="685801" y="2142067"/>
            <a:ext cx="3589985" cy="3743578"/>
          </a:xfrm>
        </p:spPr>
        <p:txBody>
          <a:bodyPr/>
          <a:lstStyle/>
          <a:p>
            <a:r>
              <a:rPr lang="tr-TR" dirty="0"/>
              <a:t>Dökümü grafiksel olarak gösterilmek istendiğinde grafikler/ döküm grafiği seçeneği </a:t>
            </a:r>
            <a:r>
              <a:rPr lang="tr-TR" dirty="0" smtClean="0"/>
              <a:t>kullanılır.</a:t>
            </a:r>
            <a:endParaRPr lang="en-US" dirty="0"/>
          </a:p>
        </p:txBody>
      </p:sp>
      <p:pic>
        <p:nvPicPr>
          <p:cNvPr id="177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9112" y="2142066"/>
            <a:ext cx="6874143" cy="393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9302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2.4.3.4. Depo Kullanım Oranı (Yüzde)</a:t>
            </a:r>
            <a:endParaRPr lang="en-US" dirty="0"/>
          </a:p>
        </p:txBody>
      </p:sp>
      <p:sp>
        <p:nvSpPr>
          <p:cNvPr id="3" name="İçerik Yer Tutucusu 2"/>
          <p:cNvSpPr>
            <a:spLocks noGrp="1"/>
          </p:cNvSpPr>
          <p:nvPr>
            <p:ph idx="1"/>
          </p:nvPr>
        </p:nvSpPr>
        <p:spPr>
          <a:xfrm>
            <a:off x="685801" y="2065867"/>
            <a:ext cx="3448318" cy="3652353"/>
          </a:xfrm>
        </p:spPr>
        <p:txBody>
          <a:bodyPr/>
          <a:lstStyle/>
          <a:p>
            <a:r>
              <a:rPr lang="tr-TR" dirty="0" smtClean="0"/>
              <a:t>Depo </a:t>
            </a:r>
            <a:r>
              <a:rPr lang="tr-TR" dirty="0"/>
              <a:t>kullanım oranlarını yüzde olarak gösterilmek istendiğinde grafikler/depo kullanım oranı penceresinden yüzde seçeneği kullanılır.</a:t>
            </a:r>
            <a:endParaRPr lang="en-US" dirty="0"/>
          </a:p>
          <a:p>
            <a:endParaRPr lang="en-US" dirty="0"/>
          </a:p>
        </p:txBody>
      </p:sp>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119" y="1962352"/>
            <a:ext cx="7118372" cy="427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66794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2.4.3.5. Depo Kullanım Oranı (Adet</a:t>
            </a:r>
            <a:r>
              <a:rPr lang="tr-TR" b="1" dirty="0" smtClean="0"/>
              <a:t>)</a:t>
            </a:r>
            <a:endParaRPr lang="en-US" dirty="0"/>
          </a:p>
        </p:txBody>
      </p:sp>
      <p:sp>
        <p:nvSpPr>
          <p:cNvPr id="3" name="İçerik Yer Tutucusu 2"/>
          <p:cNvSpPr>
            <a:spLocks noGrp="1"/>
          </p:cNvSpPr>
          <p:nvPr>
            <p:ph idx="1"/>
          </p:nvPr>
        </p:nvSpPr>
        <p:spPr>
          <a:xfrm>
            <a:off x="685802" y="2142067"/>
            <a:ext cx="2958920" cy="3704941"/>
          </a:xfrm>
        </p:spPr>
        <p:txBody>
          <a:bodyPr/>
          <a:lstStyle/>
          <a:p>
            <a:r>
              <a:rPr lang="tr-TR" dirty="0"/>
              <a:t>Depo kullanım oranlarını yüzde olarak gösterilmek istendiğinde grafikler/depo kullanım oranı penceresinden adet seçeneği kullanılır</a:t>
            </a:r>
            <a:endParaRPr lang="en-US" dirty="0"/>
          </a:p>
        </p:txBody>
      </p:sp>
      <p:pic>
        <p:nvPicPr>
          <p:cNvPr id="179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722" y="2142067"/>
            <a:ext cx="7688686" cy="403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24548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2.4.3.6. Tarih Bazlı Depo Kullanım Oranı (</a:t>
            </a:r>
            <a:r>
              <a:rPr lang="tr-TR" b="1" dirty="0" smtClean="0"/>
              <a:t>Yüzde)</a:t>
            </a:r>
            <a:endParaRPr lang="en-US" dirty="0"/>
          </a:p>
        </p:txBody>
      </p:sp>
      <p:sp>
        <p:nvSpPr>
          <p:cNvPr id="3" name="İçerik Yer Tutucusu 2"/>
          <p:cNvSpPr>
            <a:spLocks noGrp="1"/>
          </p:cNvSpPr>
          <p:nvPr>
            <p:ph idx="1"/>
          </p:nvPr>
        </p:nvSpPr>
        <p:spPr/>
        <p:txBody>
          <a:bodyPr/>
          <a:lstStyle/>
          <a:p>
            <a:endParaRPr lang="en-US"/>
          </a:p>
        </p:txBody>
      </p:sp>
      <p:pic>
        <p:nvPicPr>
          <p:cNvPr id="180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050" y="2065867"/>
            <a:ext cx="8380926" cy="447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670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8"/>
            <a:ext cx="9849117" cy="935984"/>
          </a:xfrm>
        </p:spPr>
        <p:txBody>
          <a:bodyPr/>
          <a:lstStyle/>
          <a:p>
            <a:r>
              <a:rPr lang="tr-TR" dirty="0"/>
              <a:t>Run </a:t>
            </a:r>
            <a:r>
              <a:rPr lang="tr-TR" dirty="0" err="1"/>
              <a:t>task</a:t>
            </a:r>
            <a:r>
              <a:rPr lang="tr-TR" dirty="0"/>
              <a:t> alt menüsü seçildiğinde, el terminalinde sonradan yüklenen bir program yüklü olduğunda örnek ekran görüntüsü aşağıdaki gibidir</a:t>
            </a:r>
            <a:r>
              <a:rPr lang="tr-TR" dirty="0" smtClean="0"/>
              <a:t>.</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944" y="2975021"/>
            <a:ext cx="2721194" cy="328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304614" y="6259132"/>
            <a:ext cx="5331854" cy="369332"/>
          </a:xfrm>
          <a:prstGeom prst="rect">
            <a:avLst/>
          </a:prstGeom>
          <a:noFill/>
        </p:spPr>
        <p:txBody>
          <a:bodyPr wrap="square" rtlCol="0">
            <a:spAutoFit/>
          </a:bodyPr>
          <a:lstStyle/>
          <a:p>
            <a:pPr algn="ctr"/>
            <a:r>
              <a:rPr lang="tr-TR" b="1" dirty="0"/>
              <a:t>Programın sonradan yüklenmesinde ekran görünümü</a:t>
            </a:r>
            <a:endParaRPr lang="en-US" dirty="0"/>
          </a:p>
        </p:txBody>
      </p:sp>
    </p:spTree>
    <p:extLst>
      <p:ext uri="{BB962C8B-B14F-4D97-AF65-F5344CB8AC3E}">
        <p14:creationId xmlns:p14="http://schemas.microsoft.com/office/powerpoint/2010/main" val="25080638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2.4.4</a:t>
            </a:r>
            <a:r>
              <a:rPr lang="tr-TR" b="1" dirty="0"/>
              <a:t>. Pivot </a:t>
            </a:r>
            <a:r>
              <a:rPr lang="tr-TR" b="1" dirty="0" smtClean="0"/>
              <a:t>Raporlar</a:t>
            </a:r>
            <a:endParaRPr lang="en-US" dirty="0"/>
          </a:p>
        </p:txBody>
      </p:sp>
      <p:sp>
        <p:nvSpPr>
          <p:cNvPr id="3" name="İçerik Yer Tutucusu 2"/>
          <p:cNvSpPr>
            <a:spLocks noGrp="1"/>
          </p:cNvSpPr>
          <p:nvPr>
            <p:ph idx="1"/>
          </p:nvPr>
        </p:nvSpPr>
        <p:spPr>
          <a:xfrm>
            <a:off x="685801" y="2142067"/>
            <a:ext cx="3796047" cy="3653426"/>
          </a:xfrm>
        </p:spPr>
        <p:txBody>
          <a:bodyPr/>
          <a:lstStyle/>
          <a:p>
            <a:r>
              <a:rPr lang="tr-TR" dirty="0"/>
              <a:t>Pivot raporlarda:</a:t>
            </a:r>
            <a:endParaRPr lang="en-US" dirty="0"/>
          </a:p>
          <a:p>
            <a:pPr lvl="1"/>
            <a:r>
              <a:rPr lang="tr-TR" dirty="0" smtClean="0"/>
              <a:t>Aylık </a:t>
            </a:r>
            <a:r>
              <a:rPr lang="tr-TR" dirty="0"/>
              <a:t>ürün hareketleri</a:t>
            </a:r>
            <a:endParaRPr lang="en-US" dirty="0"/>
          </a:p>
          <a:p>
            <a:pPr lvl="1"/>
            <a:r>
              <a:rPr lang="tr-TR" dirty="0" smtClean="0"/>
              <a:t>Aylık </a:t>
            </a:r>
            <a:r>
              <a:rPr lang="tr-TR" dirty="0"/>
              <a:t>toplam giriş ve çıkışların raporları alınır.</a:t>
            </a:r>
            <a:endParaRPr lang="en-US" dirty="0"/>
          </a:p>
          <a:p>
            <a:endParaRPr lang="en-US" dirty="0"/>
          </a:p>
        </p:txBody>
      </p:sp>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919" y="2065867"/>
            <a:ext cx="6101365" cy="284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81648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2.4.4.1. Aylık </a:t>
            </a:r>
            <a:r>
              <a:rPr lang="tr-TR" b="1" dirty="0" smtClean="0"/>
              <a:t>Sevkiyat</a:t>
            </a:r>
            <a:endParaRPr lang="en-US" dirty="0"/>
          </a:p>
        </p:txBody>
      </p:sp>
      <p:sp>
        <p:nvSpPr>
          <p:cNvPr id="3" name="İçerik Yer Tutucusu 2"/>
          <p:cNvSpPr>
            <a:spLocks noGrp="1"/>
          </p:cNvSpPr>
          <p:nvPr>
            <p:ph idx="1"/>
          </p:nvPr>
        </p:nvSpPr>
        <p:spPr>
          <a:xfrm>
            <a:off x="685801" y="2142067"/>
            <a:ext cx="3036193" cy="3885246"/>
          </a:xfrm>
        </p:spPr>
        <p:txBody>
          <a:bodyPr/>
          <a:lstStyle/>
          <a:p>
            <a:r>
              <a:rPr lang="tr-TR" dirty="0" smtClean="0"/>
              <a:t>Ürünlerdeki </a:t>
            </a:r>
            <a:r>
              <a:rPr lang="tr-TR" dirty="0"/>
              <a:t>sevkiyatı aylık olarak izlemek için pivot raporlar// aylık toptan giriş ve çıkışlar menüsüne tıklanır.</a:t>
            </a:r>
            <a:endParaRPr lang="en-US" dirty="0"/>
          </a:p>
          <a:p>
            <a:endParaRPr lang="en-US" dirty="0"/>
          </a:p>
        </p:txBody>
      </p:sp>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994" y="2065867"/>
            <a:ext cx="7933386" cy="424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63476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2.4.4.2. Aylık Ürün </a:t>
            </a:r>
            <a:r>
              <a:rPr lang="tr-TR" b="1" dirty="0" smtClean="0"/>
              <a:t>Hareketleri</a:t>
            </a:r>
            <a:endParaRPr lang="en-US" dirty="0"/>
          </a:p>
        </p:txBody>
      </p:sp>
      <p:sp>
        <p:nvSpPr>
          <p:cNvPr id="3" name="İçerik Yer Tutucusu 2"/>
          <p:cNvSpPr>
            <a:spLocks noGrp="1"/>
          </p:cNvSpPr>
          <p:nvPr>
            <p:ph idx="1"/>
          </p:nvPr>
        </p:nvSpPr>
        <p:spPr>
          <a:xfrm>
            <a:off x="685801" y="2142068"/>
            <a:ext cx="3087709" cy="3473122"/>
          </a:xfrm>
        </p:spPr>
        <p:txBody>
          <a:bodyPr/>
          <a:lstStyle/>
          <a:p>
            <a:r>
              <a:rPr lang="tr-TR" dirty="0"/>
              <a:t>Ürünlerdeki aylık hareketleri izlemek için pivot raporlar / aylık ürün hareketleri menüsünde sorgulama yapılması </a:t>
            </a:r>
            <a:r>
              <a:rPr lang="tr-TR" dirty="0" smtClean="0"/>
              <a:t>gerekir.</a:t>
            </a:r>
            <a:endParaRPr lang="en-US" dirty="0"/>
          </a:p>
        </p:txBody>
      </p:sp>
      <p:pic>
        <p:nvPicPr>
          <p:cNvPr id="183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623" y="3197135"/>
            <a:ext cx="8376523" cy="129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54670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 Genel </a:t>
            </a:r>
            <a:r>
              <a:rPr lang="tr-TR" b="1" dirty="0" smtClean="0"/>
              <a:t>Özellikler</a:t>
            </a:r>
            <a:endParaRPr lang="en-US" dirty="0"/>
          </a:p>
        </p:txBody>
      </p:sp>
      <p:sp>
        <p:nvSpPr>
          <p:cNvPr id="3" name="İçerik Yer Tutucusu 2"/>
          <p:cNvSpPr>
            <a:spLocks noGrp="1"/>
          </p:cNvSpPr>
          <p:nvPr>
            <p:ph idx="1"/>
          </p:nvPr>
        </p:nvSpPr>
        <p:spPr/>
        <p:txBody>
          <a:bodyPr/>
          <a:lstStyle/>
          <a:p>
            <a:r>
              <a:rPr lang="tr-TR" dirty="0"/>
              <a:t>Depo yazılım programı, “Microsoft </a:t>
            </a:r>
            <a:r>
              <a:rPr lang="tr-TR" dirty="0" err="1"/>
              <a:t>Sqlserver</a:t>
            </a:r>
            <a:r>
              <a:rPr lang="tr-TR" dirty="0"/>
              <a:t>” veri tabanı üzerinde “Microsoft İşletim Sistemleri”  ile çalışmaktadır. </a:t>
            </a:r>
            <a:r>
              <a:rPr lang="tr-TR" dirty="0" err="1"/>
              <a:t>Multilingual</a:t>
            </a:r>
            <a:r>
              <a:rPr lang="tr-TR" dirty="0"/>
              <a:t> olarak tasarlanmış ve çalışmakta olan uygulama </a:t>
            </a:r>
            <a:r>
              <a:rPr lang="tr-TR" dirty="0" err="1"/>
              <a:t>client</a:t>
            </a:r>
            <a:r>
              <a:rPr lang="tr-TR" dirty="0"/>
              <a:t> server mimarisinde “Microsoft .Net” ile geliştirilmiştir.</a:t>
            </a:r>
            <a:endParaRPr lang="en-US" dirty="0"/>
          </a:p>
          <a:p>
            <a:pPr marL="0" indent="0">
              <a:buNone/>
            </a:pPr>
            <a:endParaRPr lang="en-US" dirty="0"/>
          </a:p>
        </p:txBody>
      </p:sp>
    </p:spTree>
    <p:extLst>
      <p:ext uri="{BB962C8B-B14F-4D97-AF65-F5344CB8AC3E}">
        <p14:creationId xmlns:p14="http://schemas.microsoft.com/office/powerpoint/2010/main" val="266626605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2.5.1. Çoklu Dil </a:t>
            </a:r>
            <a:r>
              <a:rPr lang="tr-TR" b="1" dirty="0" smtClean="0"/>
              <a:t>Desteği</a:t>
            </a:r>
            <a:endParaRPr lang="en-US" dirty="0"/>
          </a:p>
        </p:txBody>
      </p:sp>
      <p:sp>
        <p:nvSpPr>
          <p:cNvPr id="3" name="İçerik Yer Tutucusu 2"/>
          <p:cNvSpPr>
            <a:spLocks noGrp="1"/>
          </p:cNvSpPr>
          <p:nvPr>
            <p:ph idx="1"/>
          </p:nvPr>
        </p:nvSpPr>
        <p:spPr>
          <a:xfrm>
            <a:off x="685802" y="2142067"/>
            <a:ext cx="3512712" cy="3795094"/>
          </a:xfrm>
        </p:spPr>
        <p:txBody>
          <a:bodyPr/>
          <a:lstStyle/>
          <a:p>
            <a:r>
              <a:rPr lang="tr-TR" dirty="0"/>
              <a:t>Depo programı, farklı dillerde çalışabilmektedir. Kullanıcılar programa ilk defa bağlanırken hangi dilde çalışmak istediklerini seçebilir</a:t>
            </a:r>
            <a:r>
              <a:rPr lang="tr-TR" dirty="0" smtClean="0"/>
              <a:t>.</a:t>
            </a:r>
            <a:endParaRPr lang="en-US" dirty="0"/>
          </a:p>
        </p:txBody>
      </p:sp>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208" y="1877816"/>
            <a:ext cx="5045344" cy="405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65507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Çoklu Dil Desteği (2)</a:t>
            </a:r>
            <a:endParaRPr lang="en-US" cap="none" dirty="0"/>
          </a:p>
        </p:txBody>
      </p:sp>
      <p:sp>
        <p:nvSpPr>
          <p:cNvPr id="3" name="İçerik Yer Tutucusu 2"/>
          <p:cNvSpPr>
            <a:spLocks noGrp="1"/>
          </p:cNvSpPr>
          <p:nvPr>
            <p:ph idx="1"/>
          </p:nvPr>
        </p:nvSpPr>
        <p:spPr>
          <a:xfrm>
            <a:off x="685801" y="2142067"/>
            <a:ext cx="2739979" cy="3614789"/>
          </a:xfrm>
        </p:spPr>
        <p:txBody>
          <a:bodyPr/>
          <a:lstStyle/>
          <a:p>
            <a:r>
              <a:rPr lang="tr-TR" dirty="0" smtClean="0"/>
              <a:t>Uygulamaya  </a:t>
            </a:r>
            <a:r>
              <a:rPr lang="tr-TR" dirty="0"/>
              <a:t>ilk  defa  bağlanırken  çalışmak  için  seçilen  dil  çalışma  sırasında  da değiştirilebilir.</a:t>
            </a:r>
            <a:endParaRPr lang="en-US" dirty="0"/>
          </a:p>
          <a:p>
            <a:endParaRPr lang="en-US" dirty="0"/>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162" y="2142067"/>
            <a:ext cx="7814108" cy="36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2135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Çoklu Dil Desteği (3)</a:t>
            </a:r>
            <a:endParaRPr lang="en-US" cap="none" dirty="0"/>
          </a:p>
        </p:txBody>
      </p:sp>
      <p:sp>
        <p:nvSpPr>
          <p:cNvPr id="3" name="İçerik Yer Tutucusu 2"/>
          <p:cNvSpPr>
            <a:spLocks noGrp="1"/>
          </p:cNvSpPr>
          <p:nvPr>
            <p:ph idx="1"/>
          </p:nvPr>
        </p:nvSpPr>
        <p:spPr/>
        <p:txBody>
          <a:bodyPr/>
          <a:lstStyle/>
          <a:p>
            <a:endParaRPr lang="en-US"/>
          </a:p>
        </p:txBody>
      </p:sp>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688" y="1819096"/>
            <a:ext cx="8123348" cy="46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2651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2.5.2</a:t>
            </a:r>
            <a:r>
              <a:rPr lang="tr-TR" b="1" dirty="0"/>
              <a:t>. Gruplama Kullanımları</a:t>
            </a:r>
            <a:endParaRPr lang="en-US" dirty="0"/>
          </a:p>
        </p:txBody>
      </p:sp>
      <p:sp>
        <p:nvSpPr>
          <p:cNvPr id="3" name="İçerik Yer Tutucusu 2"/>
          <p:cNvSpPr>
            <a:spLocks noGrp="1"/>
          </p:cNvSpPr>
          <p:nvPr>
            <p:ph idx="1"/>
          </p:nvPr>
        </p:nvSpPr>
        <p:spPr/>
        <p:txBody>
          <a:bodyPr/>
          <a:lstStyle/>
          <a:p>
            <a:endParaRPr lang="en-US"/>
          </a:p>
        </p:txBody>
      </p:sp>
      <p:pic>
        <p:nvPicPr>
          <p:cNvPr id="187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930" y="2065867"/>
            <a:ext cx="6951371" cy="393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54030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2.5.3</a:t>
            </a:r>
            <a:r>
              <a:rPr lang="tr-TR" b="1" dirty="0"/>
              <a:t>. Filtre </a:t>
            </a:r>
            <a:r>
              <a:rPr lang="tr-TR" b="1" dirty="0" smtClean="0"/>
              <a:t>Kullanımları</a:t>
            </a:r>
            <a:endParaRPr lang="en-US" dirty="0"/>
          </a:p>
        </p:txBody>
      </p:sp>
      <p:sp>
        <p:nvSpPr>
          <p:cNvPr id="3" name="İçerik Yer Tutucusu 2"/>
          <p:cNvSpPr>
            <a:spLocks noGrp="1"/>
          </p:cNvSpPr>
          <p:nvPr>
            <p:ph idx="1"/>
          </p:nvPr>
        </p:nvSpPr>
        <p:spPr/>
        <p:txBody>
          <a:bodyPr/>
          <a:lstStyle/>
          <a:p>
            <a:endParaRPr lang="en-US"/>
          </a:p>
        </p:txBody>
      </p:sp>
      <p:pic>
        <p:nvPicPr>
          <p:cNvPr id="188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42067"/>
            <a:ext cx="10131425" cy="323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0827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2.5.4. Menü İçi </a:t>
            </a:r>
            <a:r>
              <a:rPr lang="tr-TR" b="1" dirty="0" smtClean="0"/>
              <a:t>Arama</a:t>
            </a:r>
            <a:endParaRPr lang="en-US" dirty="0"/>
          </a:p>
        </p:txBody>
      </p:sp>
      <p:sp>
        <p:nvSpPr>
          <p:cNvPr id="3" name="İçerik Yer Tutucusu 2"/>
          <p:cNvSpPr>
            <a:spLocks noGrp="1"/>
          </p:cNvSpPr>
          <p:nvPr>
            <p:ph idx="1"/>
          </p:nvPr>
        </p:nvSpPr>
        <p:spPr>
          <a:xfrm>
            <a:off x="685802" y="2142067"/>
            <a:ext cx="3667258" cy="3692063"/>
          </a:xfrm>
        </p:spPr>
        <p:txBody>
          <a:bodyPr/>
          <a:lstStyle/>
          <a:p>
            <a:r>
              <a:rPr lang="tr-TR" dirty="0"/>
              <a:t>Menünün altında bulunan boş yere aranan menünün adı yazılır. Aynı isimden başka bir menü varsa </a:t>
            </a:r>
            <a:r>
              <a:rPr lang="tr-TR" dirty="0" err="1"/>
              <a:t>entera</a:t>
            </a:r>
            <a:r>
              <a:rPr lang="tr-TR" dirty="0"/>
              <a:t> basılarak diğer menüye ulaşılabilir</a:t>
            </a:r>
            <a:endParaRPr lang="en-US" dirty="0"/>
          </a:p>
        </p:txBody>
      </p:sp>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405" y="2541312"/>
            <a:ext cx="3923294" cy="274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023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0"/>
            <a:ext cx="10131425" cy="1456267"/>
          </a:xfrm>
        </p:spPr>
        <p:txBody>
          <a:bodyPr/>
          <a:lstStyle/>
          <a:p>
            <a:r>
              <a:rPr lang="tr-TR" b="1" dirty="0"/>
              <a:t>1.8. Yüklü Programın (</a:t>
            </a:r>
            <a:r>
              <a:rPr lang="tr-TR" b="1" dirty="0" err="1"/>
              <a:t>Task</a:t>
            </a:r>
            <a:r>
              <a:rPr lang="tr-TR" b="1" dirty="0"/>
              <a:t>) </a:t>
            </a:r>
            <a:r>
              <a:rPr lang="tr-TR" b="1" dirty="0" smtClean="0"/>
              <a:t>Özellikleri</a:t>
            </a:r>
            <a:endParaRPr lang="en-US" dirty="0"/>
          </a:p>
        </p:txBody>
      </p:sp>
      <p:sp>
        <p:nvSpPr>
          <p:cNvPr id="3" name="İçerik Yer Tutucusu 2"/>
          <p:cNvSpPr>
            <a:spLocks noGrp="1"/>
          </p:cNvSpPr>
          <p:nvPr>
            <p:ph idx="1"/>
          </p:nvPr>
        </p:nvSpPr>
        <p:spPr>
          <a:xfrm>
            <a:off x="685800" y="1456267"/>
            <a:ext cx="10131425" cy="845832"/>
          </a:xfrm>
        </p:spPr>
        <p:txBody>
          <a:bodyPr>
            <a:normAutofit lnSpcReduction="10000"/>
          </a:bodyPr>
          <a:lstStyle/>
          <a:p>
            <a:r>
              <a:rPr lang="tr-TR" dirty="0"/>
              <a:t>El terminalinde yüklü programları ve kullanmış oldukları </a:t>
            </a:r>
            <a:r>
              <a:rPr lang="tr-TR" dirty="0" err="1"/>
              <a:t>veritabanlarını</a:t>
            </a:r>
            <a:r>
              <a:rPr lang="tr-TR" dirty="0"/>
              <a:t> görmek, değiştirmek, silmek için ana ekranda iken M2 tuşuna basılınca açılan aşağıdaki resimde de görülen menüde (</a:t>
            </a:r>
            <a:r>
              <a:rPr lang="tr-TR" dirty="0" err="1"/>
              <a:t>system</a:t>
            </a:r>
            <a:r>
              <a:rPr lang="tr-TR" dirty="0"/>
              <a:t> </a:t>
            </a:r>
            <a:r>
              <a:rPr lang="tr-TR" dirty="0" err="1"/>
              <a:t>menu</a:t>
            </a:r>
            <a:r>
              <a:rPr lang="tr-TR" dirty="0"/>
              <a:t>) </a:t>
            </a:r>
            <a:r>
              <a:rPr lang="tr-TR" dirty="0" err="1"/>
              <a:t>task</a:t>
            </a:r>
            <a:r>
              <a:rPr lang="tr-TR" dirty="0"/>
              <a:t> </a:t>
            </a:r>
            <a:r>
              <a:rPr lang="tr-TR" dirty="0" err="1"/>
              <a:t>utility</a:t>
            </a:r>
            <a:r>
              <a:rPr lang="tr-TR" dirty="0"/>
              <a:t> alt menüsü seçilmelidir.</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64628"/>
            <a:ext cx="3113468" cy="327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885422" y="5901251"/>
            <a:ext cx="2714223" cy="369332"/>
          </a:xfrm>
          <a:prstGeom prst="rect">
            <a:avLst/>
          </a:prstGeom>
          <a:noFill/>
        </p:spPr>
        <p:txBody>
          <a:bodyPr wrap="square" rtlCol="0">
            <a:spAutoFit/>
          </a:bodyPr>
          <a:lstStyle/>
          <a:p>
            <a:pPr algn="ctr"/>
            <a:r>
              <a:rPr lang="tr-TR" b="1" dirty="0"/>
              <a:t>Yüklü programın özellikleri</a:t>
            </a:r>
            <a:endParaRPr lang="en-US" dirty="0"/>
          </a:p>
        </p:txBody>
      </p:sp>
      <p:sp>
        <p:nvSpPr>
          <p:cNvPr id="5" name="Metin kutusu 4"/>
          <p:cNvSpPr txBox="1"/>
          <p:nvPr/>
        </p:nvSpPr>
        <p:spPr>
          <a:xfrm>
            <a:off x="4056845" y="2302099"/>
            <a:ext cx="6400800" cy="923330"/>
          </a:xfrm>
          <a:prstGeom prst="rect">
            <a:avLst/>
          </a:prstGeom>
          <a:noFill/>
        </p:spPr>
        <p:txBody>
          <a:bodyPr wrap="square" rtlCol="0">
            <a:spAutoFit/>
          </a:bodyPr>
          <a:lstStyle/>
          <a:p>
            <a:r>
              <a:rPr lang="tr-TR" dirty="0" err="1"/>
              <a:t>Task</a:t>
            </a:r>
            <a:r>
              <a:rPr lang="tr-TR" dirty="0"/>
              <a:t> </a:t>
            </a:r>
            <a:r>
              <a:rPr lang="tr-TR" dirty="0" err="1"/>
              <a:t>utility</a:t>
            </a:r>
            <a:r>
              <a:rPr lang="tr-TR" dirty="0"/>
              <a:t> menüsünün ekran görüntüsü aşağıdaki gibidir. </a:t>
            </a:r>
            <a:r>
              <a:rPr lang="tr-TR" dirty="0" err="1"/>
              <a:t>Task</a:t>
            </a:r>
            <a:r>
              <a:rPr lang="tr-TR" dirty="0"/>
              <a:t> </a:t>
            </a:r>
            <a:r>
              <a:rPr lang="tr-TR" dirty="0" err="1"/>
              <a:t>utility</a:t>
            </a:r>
            <a:r>
              <a:rPr lang="tr-TR" dirty="0"/>
              <a:t> menüsünün alt seçeneklerinin ayrıntısını aşağıda bulabilirsiniz</a:t>
            </a:r>
            <a:r>
              <a:rPr lang="tr-TR" dirty="0" smtClean="0"/>
              <a:t>.</a:t>
            </a:r>
            <a:endParaRPr lang="en-US"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853" y="2950181"/>
            <a:ext cx="2773809" cy="312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6241400" y="6270583"/>
            <a:ext cx="2949262" cy="369332"/>
          </a:xfrm>
          <a:prstGeom prst="rect">
            <a:avLst/>
          </a:prstGeom>
          <a:noFill/>
        </p:spPr>
        <p:txBody>
          <a:bodyPr wrap="square" rtlCol="0">
            <a:spAutoFit/>
          </a:bodyPr>
          <a:lstStyle/>
          <a:p>
            <a:r>
              <a:rPr lang="tr-TR" dirty="0" smtClean="0"/>
              <a:t>Yüklü programın alt özellikleri</a:t>
            </a:r>
            <a:endParaRPr lang="en-US" dirty="0"/>
          </a:p>
        </p:txBody>
      </p:sp>
    </p:spTree>
    <p:extLst>
      <p:ext uri="{BB962C8B-B14F-4D97-AF65-F5344CB8AC3E}">
        <p14:creationId xmlns:p14="http://schemas.microsoft.com/office/powerpoint/2010/main" val="122367047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2.5.5. Kısa Yol </a:t>
            </a:r>
            <a:r>
              <a:rPr lang="tr-TR" b="1" dirty="0" smtClean="0"/>
              <a:t>Tuşları</a:t>
            </a:r>
            <a:endParaRPr lang="en-US" dirty="0"/>
          </a:p>
        </p:txBody>
      </p:sp>
      <p:sp>
        <p:nvSpPr>
          <p:cNvPr id="3" name="İçerik Yer Tutucusu 2"/>
          <p:cNvSpPr>
            <a:spLocks noGrp="1"/>
          </p:cNvSpPr>
          <p:nvPr>
            <p:ph idx="1"/>
          </p:nvPr>
        </p:nvSpPr>
        <p:spPr>
          <a:xfrm>
            <a:off x="689603" y="1891644"/>
            <a:ext cx="3074830" cy="1493950"/>
          </a:xfrm>
        </p:spPr>
        <p:txBody>
          <a:bodyPr/>
          <a:lstStyle/>
          <a:p>
            <a:r>
              <a:rPr lang="tr-TR" dirty="0"/>
              <a:t>Herhangi  bir  menüde  iken  sağ  tıklandığında  gelen  pencereden  kısa  yol  </a:t>
            </a:r>
            <a:r>
              <a:rPr lang="tr-TR" dirty="0" smtClean="0"/>
              <a:t>tuşları</a:t>
            </a:r>
            <a:r>
              <a:rPr lang="tr-TR" dirty="0"/>
              <a:t> </a:t>
            </a:r>
            <a:r>
              <a:rPr lang="tr-TR" dirty="0" smtClean="0"/>
              <a:t>görülebilir.</a:t>
            </a:r>
            <a:endParaRPr lang="en-US" dirty="0"/>
          </a:p>
        </p:txBody>
      </p:sp>
      <p:sp>
        <p:nvSpPr>
          <p:cNvPr id="4" name="Unvan 1"/>
          <p:cNvSpPr txBox="1">
            <a:spLocks/>
          </p:cNvSpPr>
          <p:nvPr/>
        </p:nvSpPr>
        <p:spPr>
          <a:xfrm>
            <a:off x="724438" y="635358"/>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b="1" smtClean="0"/>
              <a:t>2.5.5. Kısa Yol Tuşları</a:t>
            </a:r>
            <a:endParaRPr lang="en-US" dirty="0"/>
          </a:p>
        </p:txBody>
      </p:sp>
      <p:sp>
        <p:nvSpPr>
          <p:cNvPr id="5" name="İçerik Yer Tutucusu 2"/>
          <p:cNvSpPr txBox="1">
            <a:spLocks/>
          </p:cNvSpPr>
          <p:nvPr/>
        </p:nvSpPr>
        <p:spPr>
          <a:xfrm>
            <a:off x="724438" y="2167825"/>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endParaRPr lang="en-US" dirty="0"/>
          </a:p>
        </p:txBody>
      </p:sp>
      <p:graphicFrame>
        <p:nvGraphicFramePr>
          <p:cNvPr id="6" name="Tablo 5"/>
          <p:cNvGraphicFramePr>
            <a:graphicFrameLocks noGrp="1"/>
          </p:cNvGraphicFramePr>
          <p:nvPr>
            <p:extLst>
              <p:ext uri="{D42A27DB-BD31-4B8C-83A1-F6EECF244321}">
                <p14:modId xmlns:p14="http://schemas.microsoft.com/office/powerpoint/2010/main" val="2754361064"/>
              </p:ext>
            </p:extLst>
          </p:nvPr>
        </p:nvGraphicFramePr>
        <p:xfrm>
          <a:off x="6200150" y="1851458"/>
          <a:ext cx="4353060" cy="1534136"/>
        </p:xfrm>
        <a:graphic>
          <a:graphicData uri="http://schemas.openxmlformats.org/drawingml/2006/table">
            <a:tbl>
              <a:tblPr firstRow="1" bandRow="1">
                <a:tableStyleId>{F5AB1C69-6EDB-4FF4-983F-18BD219EF322}</a:tableStyleId>
              </a:tblPr>
              <a:tblGrid>
                <a:gridCol w="2176530"/>
                <a:gridCol w="2176530"/>
              </a:tblGrid>
              <a:tr h="383534">
                <a:tc>
                  <a:txBody>
                    <a:bodyPr/>
                    <a:lstStyle/>
                    <a:p>
                      <a:pPr marL="58420" algn="ctr">
                        <a:lnSpc>
                          <a:spcPts val="1165"/>
                        </a:lnSpc>
                        <a:spcAft>
                          <a:spcPts val="0"/>
                        </a:spcAft>
                      </a:pPr>
                      <a:r>
                        <a:rPr lang="tr-TR" sz="1600" spc="-5" dirty="0">
                          <a:effectLst/>
                        </a:rPr>
                        <a:t>Y</a:t>
                      </a:r>
                      <a:r>
                        <a:rPr lang="tr-TR" sz="1600" dirty="0">
                          <a:effectLst/>
                        </a:rPr>
                        <a:t>eni</a:t>
                      </a:r>
                      <a:r>
                        <a:rPr lang="tr-TR" sz="1600" spc="5" dirty="0">
                          <a:effectLst/>
                        </a:rPr>
                        <a:t> </a:t>
                      </a:r>
                      <a:r>
                        <a:rPr lang="tr-TR" sz="1600" spc="-10" dirty="0">
                          <a:effectLst/>
                        </a:rPr>
                        <a:t>k</a:t>
                      </a:r>
                      <a:r>
                        <a:rPr lang="tr-TR" sz="1600" dirty="0">
                          <a:effectLst/>
                        </a:rPr>
                        <a:t>a</a:t>
                      </a:r>
                      <a:r>
                        <a:rPr lang="tr-TR" sz="1600" spc="-10" dirty="0">
                          <a:effectLst/>
                        </a:rPr>
                        <a:t>y</a:t>
                      </a:r>
                      <a:r>
                        <a:rPr lang="tr-TR" sz="1600" spc="5" dirty="0">
                          <a:effectLst/>
                        </a:rPr>
                        <a:t>ı</a:t>
                      </a:r>
                      <a:r>
                        <a:rPr lang="tr-TR" sz="1600" dirty="0">
                          <a:effectLst/>
                        </a:rPr>
                        <a:t>t</a:t>
                      </a:r>
                      <a:r>
                        <a:rPr lang="tr-TR" sz="1600" spc="5" dirty="0">
                          <a:effectLst/>
                        </a:rPr>
                        <a:t> </a:t>
                      </a:r>
                      <a:r>
                        <a:rPr lang="tr-TR" sz="1600" dirty="0">
                          <a:effectLst/>
                        </a:rPr>
                        <a:t>e</a:t>
                      </a:r>
                      <a:r>
                        <a:rPr lang="tr-TR" sz="1600" spc="-10" dirty="0">
                          <a:effectLst/>
                        </a:rPr>
                        <a:t>k</a:t>
                      </a:r>
                      <a:r>
                        <a:rPr lang="tr-TR" sz="1600" spc="5" dirty="0">
                          <a:effectLst/>
                        </a:rPr>
                        <a:t>l</a:t>
                      </a:r>
                      <a:r>
                        <a:rPr lang="tr-TR" sz="1600" dirty="0">
                          <a:effectLst/>
                        </a:rPr>
                        <a: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58420" algn="ctr">
                        <a:lnSpc>
                          <a:spcPts val="1165"/>
                        </a:lnSpc>
                        <a:spcAft>
                          <a:spcPts val="0"/>
                        </a:spcAft>
                      </a:pPr>
                      <a:r>
                        <a:rPr lang="tr-TR" sz="1600">
                          <a:effectLst/>
                        </a:rPr>
                        <a:t>F2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83534">
                <a:tc>
                  <a:txBody>
                    <a:bodyPr/>
                    <a:lstStyle/>
                    <a:p>
                      <a:pPr marL="58420" algn="ctr">
                        <a:lnSpc>
                          <a:spcPts val="1150"/>
                        </a:lnSpc>
                        <a:spcAft>
                          <a:spcPts val="0"/>
                        </a:spcAft>
                      </a:pPr>
                      <a:r>
                        <a:rPr lang="tr-TR" sz="1600" spc="-5" dirty="0">
                          <a:effectLst/>
                        </a:rPr>
                        <a:t>Y</a:t>
                      </a:r>
                      <a:r>
                        <a:rPr lang="tr-TR" sz="1600" dirty="0">
                          <a:effectLst/>
                        </a:rPr>
                        <a:t>eni</a:t>
                      </a:r>
                      <a:r>
                        <a:rPr lang="tr-TR" sz="1600" spc="5" dirty="0">
                          <a:effectLst/>
                        </a:rPr>
                        <a:t> </a:t>
                      </a:r>
                      <a:r>
                        <a:rPr lang="tr-TR" sz="1600" spc="-10" dirty="0">
                          <a:effectLst/>
                        </a:rPr>
                        <a:t>k</a:t>
                      </a:r>
                      <a:r>
                        <a:rPr lang="tr-TR" sz="1600" dirty="0">
                          <a:effectLst/>
                        </a:rPr>
                        <a:t>a</a:t>
                      </a:r>
                      <a:r>
                        <a:rPr lang="tr-TR" sz="1600" spc="-10" dirty="0">
                          <a:effectLst/>
                        </a:rPr>
                        <a:t>y</a:t>
                      </a:r>
                      <a:r>
                        <a:rPr lang="tr-TR" sz="1600" spc="5" dirty="0">
                          <a:effectLst/>
                        </a:rPr>
                        <a:t>ı</a:t>
                      </a:r>
                      <a:r>
                        <a:rPr lang="tr-TR" sz="1600" dirty="0">
                          <a:effectLst/>
                        </a:rPr>
                        <a:t>t</a:t>
                      </a:r>
                      <a:r>
                        <a:rPr lang="tr-TR" sz="1600" spc="5" dirty="0">
                          <a:effectLst/>
                        </a:rPr>
                        <a:t> </a:t>
                      </a:r>
                      <a:r>
                        <a:rPr lang="tr-TR" sz="1600" dirty="0">
                          <a:effectLst/>
                        </a:rPr>
                        <a:t>e</a:t>
                      </a:r>
                      <a:r>
                        <a:rPr lang="tr-TR" sz="1600" spc="-10" dirty="0">
                          <a:effectLst/>
                        </a:rPr>
                        <a:t>k</a:t>
                      </a:r>
                      <a:r>
                        <a:rPr lang="tr-TR" sz="1600" spc="5" dirty="0">
                          <a:effectLst/>
                        </a:rPr>
                        <a:t>l</a:t>
                      </a:r>
                      <a:r>
                        <a:rPr lang="tr-TR" sz="1600" dirty="0">
                          <a:effectLst/>
                        </a:rPr>
                        <a:t>e</a:t>
                      </a:r>
                      <a:r>
                        <a:rPr lang="tr-TR" sz="1600" spc="-5" dirty="0">
                          <a:effectLst/>
                        </a:rPr>
                        <a:t>(</a:t>
                      </a:r>
                      <a:r>
                        <a:rPr lang="tr-TR" sz="1600" spc="5" dirty="0">
                          <a:effectLst/>
                        </a:rPr>
                        <a:t>ş</a:t>
                      </a:r>
                      <a:r>
                        <a:rPr lang="tr-TR" sz="1600" dirty="0">
                          <a:effectLst/>
                        </a:rPr>
                        <a:t>a</a:t>
                      </a:r>
                      <a:r>
                        <a:rPr lang="tr-TR" sz="1600" spc="-10" dirty="0">
                          <a:effectLst/>
                        </a:rPr>
                        <a:t>b</a:t>
                      </a:r>
                      <a:r>
                        <a:rPr lang="tr-TR" sz="1600" spc="5" dirty="0">
                          <a:effectLst/>
                        </a:rPr>
                        <a:t>l</a:t>
                      </a:r>
                      <a:r>
                        <a:rPr lang="tr-TR" sz="1600" dirty="0">
                          <a:effectLst/>
                        </a:rPr>
                        <a:t>o</a:t>
                      </a:r>
                      <a:r>
                        <a:rPr lang="tr-TR" sz="1600" spc="-10" dirty="0">
                          <a:effectLst/>
                        </a:rPr>
                        <a:t>n</a:t>
                      </a:r>
                      <a:r>
                        <a:rPr lang="tr-TR" sz="1600" dirty="0">
                          <a:effectLst/>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58420" algn="ctr">
                        <a:lnSpc>
                          <a:spcPts val="1150"/>
                        </a:lnSpc>
                        <a:spcAft>
                          <a:spcPts val="0"/>
                        </a:spcAft>
                      </a:pPr>
                      <a:r>
                        <a:rPr lang="tr-TR" sz="1600" dirty="0">
                          <a:effectLst/>
                        </a:rPr>
                        <a:t>F3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83534">
                <a:tc>
                  <a:txBody>
                    <a:bodyPr/>
                    <a:lstStyle/>
                    <a:p>
                      <a:pPr marL="58420" algn="ctr">
                        <a:lnSpc>
                          <a:spcPts val="1160"/>
                        </a:lnSpc>
                        <a:spcAft>
                          <a:spcPts val="0"/>
                        </a:spcAft>
                      </a:pPr>
                      <a:r>
                        <a:rPr lang="tr-TR" sz="1600" spc="-5">
                          <a:effectLst/>
                        </a:rPr>
                        <a:t>Y</a:t>
                      </a:r>
                      <a:r>
                        <a:rPr lang="tr-TR" sz="1600">
                          <a:effectLst/>
                        </a:rPr>
                        <a:t>a</a:t>
                      </a:r>
                      <a:r>
                        <a:rPr lang="tr-TR" sz="1600" spc="-10">
                          <a:effectLst/>
                        </a:rPr>
                        <a:t>z</a:t>
                      </a:r>
                      <a:r>
                        <a:rPr lang="tr-TR" sz="1600" spc="5">
                          <a:effectLst/>
                        </a:rPr>
                        <a:t>ı</a:t>
                      </a:r>
                      <a:r>
                        <a:rPr lang="tr-TR" sz="1600">
                          <a:effectLst/>
                        </a:rPr>
                        <a:t>cı</a:t>
                      </a:r>
                      <a:r>
                        <a:rPr lang="tr-TR" sz="1600" spc="5">
                          <a:effectLst/>
                        </a:rPr>
                        <a:t> </a:t>
                      </a:r>
                      <a:r>
                        <a:rPr lang="tr-TR" sz="1600" spc="-10">
                          <a:effectLst/>
                        </a:rPr>
                        <a:t>ç</a:t>
                      </a:r>
                      <a:r>
                        <a:rPr lang="tr-TR" sz="1600" spc="5">
                          <a:effectLst/>
                        </a:rPr>
                        <a:t>ı</a:t>
                      </a:r>
                      <a:r>
                        <a:rPr lang="tr-TR" sz="1600" spc="-10">
                          <a:effectLst/>
                        </a:rPr>
                        <a:t>k</a:t>
                      </a:r>
                      <a:r>
                        <a:rPr lang="tr-TR" sz="1600" spc="5">
                          <a:effectLst/>
                        </a:rPr>
                        <a:t>tı</a:t>
                      </a:r>
                      <a:r>
                        <a:rPr lang="tr-TR" sz="1600" spc="-10">
                          <a:effectLst/>
                        </a:rPr>
                        <a:t>s</a:t>
                      </a:r>
                      <a:r>
                        <a:rPr lang="tr-TR" sz="1600">
                          <a:effectLst/>
                        </a:rPr>
                        <a:t>ı</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58420" algn="ctr">
                        <a:lnSpc>
                          <a:spcPts val="1160"/>
                        </a:lnSpc>
                        <a:spcAft>
                          <a:spcPts val="0"/>
                        </a:spcAft>
                      </a:pPr>
                      <a:r>
                        <a:rPr lang="tr-TR" sz="1600" spc="-5" dirty="0">
                          <a:effectLst/>
                        </a:rPr>
                        <a:t>C</a:t>
                      </a:r>
                      <a:r>
                        <a:rPr lang="tr-TR" sz="1600" spc="10" dirty="0">
                          <a:effectLst/>
                        </a:rPr>
                        <a:t>T</a:t>
                      </a:r>
                      <a:r>
                        <a:rPr lang="tr-TR" sz="1600" spc="-5" dirty="0">
                          <a:effectLst/>
                        </a:rPr>
                        <a:t>R</a:t>
                      </a:r>
                      <a:r>
                        <a:rPr lang="tr-TR" sz="1600" dirty="0">
                          <a:effectLst/>
                        </a:rPr>
                        <a:t>L+P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83534">
                <a:tc>
                  <a:txBody>
                    <a:bodyPr/>
                    <a:lstStyle/>
                    <a:p>
                      <a:pPr marL="58420" algn="ctr">
                        <a:lnSpc>
                          <a:spcPts val="1160"/>
                        </a:lnSpc>
                        <a:spcAft>
                          <a:spcPts val="0"/>
                        </a:spcAft>
                      </a:pPr>
                      <a:r>
                        <a:rPr lang="tr-TR" sz="1600" spc="-5" dirty="0">
                          <a:effectLst/>
                        </a:rPr>
                        <a:t>Y</a:t>
                      </a:r>
                      <a:r>
                        <a:rPr lang="tr-TR" sz="1600" dirty="0">
                          <a:effectLst/>
                        </a:rPr>
                        <a:t>en</a:t>
                      </a:r>
                      <a:r>
                        <a:rPr lang="tr-TR" sz="1600" spc="5" dirty="0">
                          <a:effectLst/>
                        </a:rPr>
                        <a:t>i</a:t>
                      </a:r>
                      <a:r>
                        <a:rPr lang="tr-TR" sz="1600" spc="-5" dirty="0">
                          <a:effectLst/>
                        </a:rPr>
                        <a:t>l</a:t>
                      </a:r>
                      <a:r>
                        <a:rPr lang="tr-TR" sz="1600" dirty="0">
                          <a:effectLst/>
                        </a:rPr>
                        <a: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58420" algn="ctr">
                        <a:lnSpc>
                          <a:spcPts val="1160"/>
                        </a:lnSpc>
                        <a:spcAft>
                          <a:spcPts val="0"/>
                        </a:spcAft>
                      </a:pPr>
                      <a:r>
                        <a:rPr lang="tr-TR" sz="1600" dirty="0">
                          <a:effectLst/>
                        </a:rPr>
                        <a:t>F8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190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379" y="3694373"/>
            <a:ext cx="8282658" cy="285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8234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2.5.6. Kayıt ve Raporların </a:t>
            </a:r>
            <a:r>
              <a:rPr lang="tr-TR" b="1" dirty="0" err="1"/>
              <a:t>Export</a:t>
            </a:r>
            <a:r>
              <a:rPr lang="tr-TR" b="1" dirty="0"/>
              <a:t> </a:t>
            </a:r>
            <a:r>
              <a:rPr lang="tr-TR" b="1" dirty="0" smtClean="0"/>
              <a:t>İmkânı</a:t>
            </a:r>
            <a:endParaRPr lang="en-US" dirty="0"/>
          </a:p>
        </p:txBody>
      </p:sp>
      <p:sp>
        <p:nvSpPr>
          <p:cNvPr id="3" name="İçerik Yer Tutucusu 2"/>
          <p:cNvSpPr>
            <a:spLocks noGrp="1"/>
          </p:cNvSpPr>
          <p:nvPr>
            <p:ph idx="1"/>
          </p:nvPr>
        </p:nvSpPr>
        <p:spPr/>
        <p:txBody>
          <a:bodyPr/>
          <a:lstStyle/>
          <a:p>
            <a:endParaRPr lang="en-US" dirty="0"/>
          </a:p>
        </p:txBody>
      </p:sp>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065867"/>
            <a:ext cx="8831686" cy="383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49776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2.5.7. Kişiselleştirilebilen </a:t>
            </a:r>
            <a:r>
              <a:rPr lang="tr-TR" b="1" dirty="0" smtClean="0"/>
              <a:t>Görünüm</a:t>
            </a:r>
            <a:endParaRPr lang="en-US" dirty="0"/>
          </a:p>
        </p:txBody>
      </p:sp>
      <p:sp>
        <p:nvSpPr>
          <p:cNvPr id="3" name="İçerik Yer Tutucusu 2"/>
          <p:cNvSpPr>
            <a:spLocks noGrp="1"/>
          </p:cNvSpPr>
          <p:nvPr>
            <p:ph idx="1"/>
          </p:nvPr>
        </p:nvSpPr>
        <p:spPr>
          <a:xfrm>
            <a:off x="685802" y="2142067"/>
            <a:ext cx="4311202" cy="3666305"/>
          </a:xfrm>
        </p:spPr>
        <p:txBody>
          <a:bodyPr/>
          <a:lstStyle/>
          <a:p>
            <a:r>
              <a:rPr lang="tr-TR" dirty="0"/>
              <a:t>Menülerin görünümlerini değiştirebilirsiniz. Menü çeşitleri</a:t>
            </a:r>
            <a:r>
              <a:rPr lang="tr-TR" dirty="0" smtClean="0"/>
              <a:t>:</a:t>
            </a:r>
            <a:endParaRPr lang="en-US" dirty="0"/>
          </a:p>
          <a:p>
            <a:pPr lvl="1"/>
            <a:r>
              <a:rPr lang="tr-TR" dirty="0" smtClean="0"/>
              <a:t>Kişiselleştirilebilen görünüm</a:t>
            </a:r>
            <a:endParaRPr lang="tr-TR" dirty="0"/>
          </a:p>
          <a:p>
            <a:pPr lvl="1"/>
            <a:r>
              <a:rPr lang="tr-TR" dirty="0" smtClean="0"/>
              <a:t>Ekran </a:t>
            </a:r>
            <a:r>
              <a:rPr lang="tr-TR" dirty="0"/>
              <a:t>boş iken sağ tıkladığınızda karşınıza gelen penceredir.</a:t>
            </a:r>
            <a:endParaRPr lang="en-US" dirty="0"/>
          </a:p>
          <a:p>
            <a:pPr lvl="1"/>
            <a:endParaRPr lang="tr-TR" dirty="0"/>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489" y="2065867"/>
            <a:ext cx="4024737" cy="413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21749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2770" y="107912"/>
            <a:ext cx="10131425" cy="610269"/>
          </a:xfrm>
        </p:spPr>
        <p:txBody>
          <a:bodyPr>
            <a:normAutofit fontScale="90000"/>
          </a:bodyPr>
          <a:lstStyle/>
          <a:p>
            <a:r>
              <a:rPr lang="tr-TR" cap="none" dirty="0" smtClean="0"/>
              <a:t>Kişiselleştirilebilen Görünüm (2)</a:t>
            </a:r>
            <a:endParaRPr lang="en-US" cap="none" dirty="0"/>
          </a:p>
        </p:txBody>
      </p:sp>
      <p:sp>
        <p:nvSpPr>
          <p:cNvPr id="3" name="İçerik Yer Tutucusu 2"/>
          <p:cNvSpPr>
            <a:spLocks noGrp="1"/>
          </p:cNvSpPr>
          <p:nvPr>
            <p:ph idx="1"/>
          </p:nvPr>
        </p:nvSpPr>
        <p:spPr/>
        <p:txBody>
          <a:bodyPr/>
          <a:lstStyle/>
          <a:p>
            <a:endParaRPr lang="en-US"/>
          </a:p>
        </p:txBody>
      </p:sp>
      <p:pic>
        <p:nvPicPr>
          <p:cNvPr id="193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718181"/>
            <a:ext cx="7838068" cy="607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9234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1" y="0"/>
            <a:ext cx="10131425" cy="691166"/>
          </a:xfrm>
        </p:spPr>
        <p:txBody>
          <a:bodyPr/>
          <a:lstStyle/>
          <a:p>
            <a:r>
              <a:rPr lang="tr-TR" cap="none" dirty="0" smtClean="0"/>
              <a:t>Kişiselleştirilebilen Görünüm (3)</a:t>
            </a:r>
            <a:endParaRPr lang="en-US" cap="none" dirty="0"/>
          </a:p>
        </p:txBody>
      </p:sp>
      <p:sp>
        <p:nvSpPr>
          <p:cNvPr id="3" name="İçerik Yer Tutucusu 2"/>
          <p:cNvSpPr>
            <a:spLocks noGrp="1"/>
          </p:cNvSpPr>
          <p:nvPr>
            <p:ph idx="1"/>
          </p:nvPr>
        </p:nvSpPr>
        <p:spPr/>
        <p:txBody>
          <a:bodyPr/>
          <a:lstStyle/>
          <a:p>
            <a:endParaRPr lang="en-US"/>
          </a:p>
        </p:txBody>
      </p:sp>
      <p:pic>
        <p:nvPicPr>
          <p:cNvPr id="194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777" y="691166"/>
            <a:ext cx="8896081" cy="593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5997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2.5.8. Sayfa (</a:t>
            </a:r>
            <a:r>
              <a:rPr lang="tr-TR" b="1" dirty="0" err="1"/>
              <a:t>Tab</a:t>
            </a:r>
            <a:r>
              <a:rPr lang="tr-TR" b="1" dirty="0"/>
              <a:t>) </a:t>
            </a:r>
            <a:r>
              <a:rPr lang="tr-TR" b="1" dirty="0" smtClean="0"/>
              <a:t>Kullanımı</a:t>
            </a:r>
            <a:endParaRPr lang="en-US" dirty="0"/>
          </a:p>
        </p:txBody>
      </p:sp>
      <p:sp>
        <p:nvSpPr>
          <p:cNvPr id="3" name="İçerik Yer Tutucusu 2"/>
          <p:cNvSpPr>
            <a:spLocks noGrp="1"/>
          </p:cNvSpPr>
          <p:nvPr>
            <p:ph idx="1"/>
          </p:nvPr>
        </p:nvSpPr>
        <p:spPr>
          <a:xfrm>
            <a:off x="685802" y="2142068"/>
            <a:ext cx="2984678" cy="2945088"/>
          </a:xfrm>
        </p:spPr>
        <p:txBody>
          <a:bodyPr/>
          <a:lstStyle/>
          <a:p>
            <a:r>
              <a:rPr lang="tr-TR" dirty="0" err="1"/>
              <a:t>Tab</a:t>
            </a:r>
            <a:r>
              <a:rPr lang="tr-TR" dirty="0"/>
              <a:t> tuşunun kullanım şekilleri şöyledir:</a:t>
            </a:r>
            <a:endParaRPr lang="en-US" dirty="0"/>
          </a:p>
          <a:p>
            <a:r>
              <a:rPr lang="tr-TR" dirty="0"/>
              <a:t>Sayfa(</a:t>
            </a:r>
            <a:r>
              <a:rPr lang="tr-TR" dirty="0" err="1"/>
              <a:t>tab</a:t>
            </a:r>
            <a:r>
              <a:rPr lang="tr-TR" dirty="0"/>
              <a:t>) kullanımı (1)</a:t>
            </a:r>
            <a:endParaRPr lang="en-US" dirty="0"/>
          </a:p>
        </p:txBody>
      </p:sp>
      <p:pic>
        <p:nvPicPr>
          <p:cNvPr id="195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480" y="2256978"/>
            <a:ext cx="8089825" cy="346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40269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Sayfa (</a:t>
            </a:r>
            <a:r>
              <a:rPr lang="tr-TR" cap="none" dirty="0" err="1" smtClean="0"/>
              <a:t>Tab</a:t>
            </a:r>
            <a:r>
              <a:rPr lang="tr-TR" cap="none" dirty="0" smtClean="0"/>
              <a:t>) Kullanımı (2)</a:t>
            </a:r>
            <a:endParaRPr lang="en-US" cap="none" dirty="0"/>
          </a:p>
        </p:txBody>
      </p:sp>
      <p:sp>
        <p:nvSpPr>
          <p:cNvPr id="3" name="İçerik Yer Tutucusu 2"/>
          <p:cNvSpPr>
            <a:spLocks noGrp="1"/>
          </p:cNvSpPr>
          <p:nvPr>
            <p:ph idx="1"/>
          </p:nvPr>
        </p:nvSpPr>
        <p:spPr/>
        <p:txBody>
          <a:bodyPr/>
          <a:lstStyle/>
          <a:p>
            <a:endParaRPr lang="en-US"/>
          </a:p>
        </p:txBody>
      </p:sp>
      <p:pic>
        <p:nvPicPr>
          <p:cNvPr id="196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65867"/>
            <a:ext cx="10131425" cy="424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51362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Sayfa (</a:t>
            </a:r>
            <a:r>
              <a:rPr lang="tr-TR" cap="none" dirty="0" err="1" smtClean="0"/>
              <a:t>Tab</a:t>
            </a:r>
            <a:r>
              <a:rPr lang="tr-TR" cap="none" dirty="0" smtClean="0"/>
              <a:t>) Kullanımı (3)</a:t>
            </a:r>
            <a:endParaRPr lang="en-US" cap="none" dirty="0"/>
          </a:p>
        </p:txBody>
      </p:sp>
      <p:sp>
        <p:nvSpPr>
          <p:cNvPr id="3" name="İçerik Yer Tutucusu 2"/>
          <p:cNvSpPr>
            <a:spLocks noGrp="1"/>
          </p:cNvSpPr>
          <p:nvPr>
            <p:ph idx="1"/>
          </p:nvPr>
        </p:nvSpPr>
        <p:spPr/>
        <p:txBody>
          <a:bodyPr/>
          <a:lstStyle/>
          <a:p>
            <a:endParaRPr lang="en-US"/>
          </a:p>
        </p:txBody>
      </p:sp>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208" y="1705258"/>
            <a:ext cx="7631493" cy="48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33509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2.5.9. Bütünleşik Web </a:t>
            </a:r>
            <a:r>
              <a:rPr lang="tr-TR" b="1" dirty="0" smtClean="0"/>
              <a:t>Tarayıcı</a:t>
            </a:r>
            <a:endParaRPr lang="en-US" dirty="0"/>
          </a:p>
        </p:txBody>
      </p:sp>
      <p:sp>
        <p:nvSpPr>
          <p:cNvPr id="3" name="İçerik Yer Tutucusu 2"/>
          <p:cNvSpPr>
            <a:spLocks noGrp="1"/>
          </p:cNvSpPr>
          <p:nvPr>
            <p:ph idx="1"/>
          </p:nvPr>
        </p:nvSpPr>
        <p:spPr/>
        <p:txBody>
          <a:bodyPr/>
          <a:lstStyle/>
          <a:p>
            <a:r>
              <a:rPr lang="tr-TR" dirty="0"/>
              <a:t>Depo programını yazan firmanın web sayfasına gitmenizi sağlar</a:t>
            </a:r>
            <a:r>
              <a:rPr lang="tr-TR" dirty="0" smtClean="0"/>
              <a:t>.</a:t>
            </a:r>
            <a:endParaRPr lang="en-US" dirty="0"/>
          </a:p>
        </p:txBody>
      </p:sp>
    </p:spTree>
    <p:extLst>
      <p:ext uri="{BB962C8B-B14F-4D97-AF65-F5344CB8AC3E}">
        <p14:creationId xmlns:p14="http://schemas.microsoft.com/office/powerpoint/2010/main" val="218828865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2.5.10. </a:t>
            </a:r>
            <a:r>
              <a:rPr lang="tr-TR" b="1" dirty="0" smtClean="0"/>
              <a:t>Mesajlaşma</a:t>
            </a:r>
            <a:endParaRPr lang="en-US" dirty="0"/>
          </a:p>
        </p:txBody>
      </p:sp>
      <p:sp>
        <p:nvSpPr>
          <p:cNvPr id="3" name="İçerik Yer Tutucusu 2"/>
          <p:cNvSpPr>
            <a:spLocks noGrp="1"/>
          </p:cNvSpPr>
          <p:nvPr>
            <p:ph idx="1"/>
          </p:nvPr>
        </p:nvSpPr>
        <p:spPr>
          <a:xfrm>
            <a:off x="685802" y="2142067"/>
            <a:ext cx="3023314" cy="3820851"/>
          </a:xfrm>
        </p:spPr>
        <p:txBody>
          <a:bodyPr/>
          <a:lstStyle/>
          <a:p>
            <a:r>
              <a:rPr lang="tr-TR" dirty="0"/>
              <a:t>Mesajlaşma türleri şöyledir:</a:t>
            </a:r>
            <a:endParaRPr lang="en-US" dirty="0"/>
          </a:p>
          <a:p>
            <a:pPr lvl="1"/>
            <a:r>
              <a:rPr lang="tr-TR" dirty="0"/>
              <a:t>Mesajlaşma (1)</a:t>
            </a:r>
            <a:endParaRPr lang="en-US" dirty="0"/>
          </a:p>
        </p:txBody>
      </p:sp>
      <p:pic>
        <p:nvPicPr>
          <p:cNvPr id="198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901" y="1701599"/>
            <a:ext cx="8549491" cy="426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676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373728517"/>
              </p:ext>
            </p:extLst>
          </p:nvPr>
        </p:nvGraphicFramePr>
        <p:xfrm>
          <a:off x="685800" y="2141538"/>
          <a:ext cx="10131426" cy="3850640"/>
        </p:xfrm>
        <a:graphic>
          <a:graphicData uri="http://schemas.openxmlformats.org/drawingml/2006/table">
            <a:tbl>
              <a:tblPr firstRow="1" bandRow="1">
                <a:tableStyleId>{69C7853C-536D-4A76-A0AE-DD22124D55A5}</a:tableStyleId>
              </a:tblPr>
              <a:tblGrid>
                <a:gridCol w="3377142"/>
                <a:gridCol w="3377142"/>
                <a:gridCol w="3377142"/>
              </a:tblGrid>
              <a:tr h="370840">
                <a:tc gridSpan="3">
                  <a:txBody>
                    <a:bodyPr/>
                    <a:lstStyle/>
                    <a:p>
                      <a:pPr algn="ctr"/>
                      <a:r>
                        <a:rPr lang="tr-TR" sz="1800" b="1" kern="1200" dirty="0" err="1" smtClean="0">
                          <a:solidFill>
                            <a:schemeClr val="lt1"/>
                          </a:solidFill>
                          <a:effectLst/>
                          <a:latin typeface="+mj-lt"/>
                          <a:ea typeface="+mn-ea"/>
                          <a:cs typeface="+mn-cs"/>
                        </a:rPr>
                        <a:t>Task</a:t>
                      </a:r>
                      <a:r>
                        <a:rPr lang="tr-TR" sz="1800" b="1" kern="1200" dirty="0" smtClean="0">
                          <a:solidFill>
                            <a:schemeClr val="lt1"/>
                          </a:solidFill>
                          <a:effectLst/>
                          <a:latin typeface="+mj-lt"/>
                          <a:ea typeface="+mn-ea"/>
                          <a:cs typeface="+mn-cs"/>
                        </a:rPr>
                        <a:t> </a:t>
                      </a:r>
                      <a:r>
                        <a:rPr lang="tr-TR" sz="1800" b="1" kern="1200" dirty="0" err="1" smtClean="0">
                          <a:solidFill>
                            <a:schemeClr val="lt1"/>
                          </a:solidFill>
                          <a:effectLst/>
                          <a:latin typeface="+mj-lt"/>
                          <a:ea typeface="+mn-ea"/>
                          <a:cs typeface="+mn-cs"/>
                        </a:rPr>
                        <a:t>Utility</a:t>
                      </a:r>
                      <a:r>
                        <a:rPr lang="tr-TR" sz="1800" b="1" kern="1200" dirty="0" smtClean="0">
                          <a:solidFill>
                            <a:schemeClr val="lt1"/>
                          </a:solidFill>
                          <a:effectLst/>
                          <a:latin typeface="+mj-lt"/>
                          <a:ea typeface="+mn-ea"/>
                          <a:cs typeface="+mn-cs"/>
                        </a:rPr>
                        <a:t> menüsü alt seçenekleri</a:t>
                      </a:r>
                      <a:endParaRPr lang="en-US" sz="1800" dirty="0">
                        <a:latin typeface="+mj-lt"/>
                      </a:endParaRPr>
                    </a:p>
                  </a:txBody>
                  <a:tcPr anchor="ctr"/>
                </a:tc>
                <a:tc hMerge="1">
                  <a:txBody>
                    <a:bodyPr/>
                    <a:lstStyle/>
                    <a:p>
                      <a:endParaRPr lang="en-US" dirty="0"/>
                    </a:p>
                  </a:txBody>
                  <a:tcPr/>
                </a:tc>
                <a:tc hMerge="1">
                  <a:txBody>
                    <a:bodyPr/>
                    <a:lstStyle/>
                    <a:p>
                      <a:endParaRPr lang="en-US" dirty="0"/>
                    </a:p>
                  </a:txBody>
                  <a:tcPr/>
                </a:tc>
              </a:tr>
              <a:tr h="370840">
                <a:tc>
                  <a:txBody>
                    <a:bodyPr/>
                    <a:lstStyle/>
                    <a:p>
                      <a:pPr algn="ctr">
                        <a:lnSpc>
                          <a:spcPts val="700"/>
                        </a:lnSpc>
                        <a:spcBef>
                          <a:spcPts val="5"/>
                        </a:spcBef>
                        <a:spcAft>
                          <a:spcPts val="0"/>
                        </a:spcAft>
                      </a:pPr>
                      <a:r>
                        <a:rPr lang="tr-TR" sz="1800" dirty="0" smtClean="0">
                          <a:effectLst/>
                          <a:latin typeface="+mj-lt"/>
                          <a:ea typeface="Times New Roman" panose="02020603050405020304" pitchFamily="18" charset="0"/>
                          <a:cs typeface="Times New Roman" panose="02020603050405020304" pitchFamily="18" charset="0"/>
                        </a:rPr>
                        <a:t>Menü</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700"/>
                        </a:lnSpc>
                        <a:spcBef>
                          <a:spcPts val="5"/>
                        </a:spcBef>
                        <a:spcAft>
                          <a:spcPts val="0"/>
                        </a:spcAft>
                      </a:pPr>
                      <a:r>
                        <a:rPr lang="tr-TR" sz="1800" dirty="0" smtClean="0">
                          <a:effectLst/>
                          <a:latin typeface="+mj-lt"/>
                          <a:ea typeface="Times New Roman" panose="02020603050405020304" pitchFamily="18" charset="0"/>
                          <a:cs typeface="Times New Roman" panose="02020603050405020304" pitchFamily="18" charset="0"/>
                        </a:rPr>
                        <a:t>Menü sırası</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tr-TR" dirty="0" smtClean="0"/>
                        <a:t>Açıklama</a:t>
                      </a:r>
                      <a:endParaRPr lang="en-US" dirty="0"/>
                    </a:p>
                  </a:txBody>
                  <a:tcPr anchor="ctr"/>
                </a:tc>
              </a:tr>
              <a:tr h="370840">
                <a:tc>
                  <a:txBody>
                    <a:bodyPr/>
                    <a:lstStyle/>
                    <a:p>
                      <a:pPr algn="ctr">
                        <a:lnSpc>
                          <a:spcPts val="1100"/>
                        </a:lnSpc>
                        <a:spcBef>
                          <a:spcPts val="70"/>
                        </a:spcBef>
                        <a:spcAft>
                          <a:spcPts val="0"/>
                        </a:spcAft>
                      </a:pPr>
                      <a:r>
                        <a:rPr lang="tr-TR" sz="1800" dirty="0" err="1" smtClean="0">
                          <a:effectLst/>
                          <a:latin typeface="+mj-lt"/>
                          <a:ea typeface="Times New Roman" panose="02020603050405020304" pitchFamily="18" charset="0"/>
                          <a:cs typeface="Times New Roman" panose="02020603050405020304" pitchFamily="18" charset="0"/>
                        </a:rPr>
                        <a:t>Status</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100"/>
                        </a:lnSpc>
                        <a:spcBef>
                          <a:spcPts val="70"/>
                        </a:spcBef>
                        <a:spcAft>
                          <a:spcPts val="0"/>
                        </a:spcAft>
                      </a:pPr>
                      <a:r>
                        <a:rPr lang="tr-TR" sz="1800" dirty="0" smtClean="0">
                          <a:effectLst/>
                          <a:latin typeface="+mj-lt"/>
                          <a:ea typeface="Times New Roman" panose="02020603050405020304" pitchFamily="18" charset="0"/>
                          <a:cs typeface="Times New Roman" panose="02020603050405020304" pitchFamily="18" charset="0"/>
                        </a:rPr>
                        <a:t>1</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tr-TR" dirty="0" smtClean="0"/>
                        <a:t>El</a:t>
                      </a:r>
                      <a:r>
                        <a:rPr lang="tr-TR" baseline="0" dirty="0" smtClean="0"/>
                        <a:t> terminaline kayıtlı bilgilerini içeren veri tabanlarını görüntülenmesini sağlar.</a:t>
                      </a:r>
                      <a:endParaRPr lang="en-US" dirty="0"/>
                    </a:p>
                  </a:txBody>
                  <a:tcPr anchor="ctr"/>
                </a:tc>
              </a:tr>
              <a:tr h="370840">
                <a:tc>
                  <a:txBody>
                    <a:bodyPr/>
                    <a:lstStyle/>
                    <a:p>
                      <a:pPr algn="ctr">
                        <a:lnSpc>
                          <a:spcPts val="1100"/>
                        </a:lnSpc>
                        <a:spcBef>
                          <a:spcPts val="70"/>
                        </a:spcBef>
                        <a:spcAft>
                          <a:spcPts val="0"/>
                        </a:spcAft>
                      </a:pPr>
                      <a:r>
                        <a:rPr lang="tr-TR" sz="1800" dirty="0" smtClean="0">
                          <a:effectLst/>
                          <a:latin typeface="+mj-lt"/>
                          <a:ea typeface="Times New Roman" panose="02020603050405020304" pitchFamily="18" charset="0"/>
                          <a:cs typeface="Times New Roman" panose="02020603050405020304" pitchFamily="18" charset="0"/>
                        </a:rPr>
                        <a:t>Format</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100"/>
                        </a:lnSpc>
                        <a:spcBef>
                          <a:spcPts val="70"/>
                        </a:spcBef>
                        <a:spcAft>
                          <a:spcPts val="0"/>
                        </a:spcAft>
                      </a:pPr>
                      <a:r>
                        <a:rPr lang="tr-TR" sz="1800" dirty="0" smtClean="0">
                          <a:effectLst/>
                          <a:latin typeface="+mj-lt"/>
                          <a:ea typeface="Times New Roman" panose="02020603050405020304" pitchFamily="18" charset="0"/>
                          <a:cs typeface="Times New Roman" panose="02020603050405020304" pitchFamily="18" charset="0"/>
                        </a:rPr>
                        <a:t>2</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tr-TR" dirty="0" smtClean="0"/>
                        <a:t>Standart program olan </a:t>
                      </a:r>
                      <a:r>
                        <a:rPr lang="tr-TR" dirty="0" err="1" smtClean="0"/>
                        <a:t>free</a:t>
                      </a:r>
                      <a:r>
                        <a:rPr lang="tr-TR" dirty="0" smtClean="0"/>
                        <a:t> </a:t>
                      </a:r>
                      <a:r>
                        <a:rPr lang="tr-TR" dirty="0" err="1" smtClean="0"/>
                        <a:t>taskın</a:t>
                      </a:r>
                      <a:r>
                        <a:rPr lang="tr-TR" baseline="0" dirty="0" smtClean="0"/>
                        <a:t> programlanmasını sağlar.</a:t>
                      </a:r>
                    </a:p>
                  </a:txBody>
                  <a:tcPr anchor="ctr"/>
                </a:tc>
              </a:tr>
              <a:tr h="370840">
                <a:tc>
                  <a:txBody>
                    <a:bodyPr/>
                    <a:lstStyle/>
                    <a:p>
                      <a:pPr algn="ctr">
                        <a:lnSpc>
                          <a:spcPts val="750"/>
                        </a:lnSpc>
                        <a:spcBef>
                          <a:spcPts val="20"/>
                        </a:spcBef>
                        <a:spcAft>
                          <a:spcPts val="0"/>
                        </a:spcAft>
                      </a:pPr>
                      <a:r>
                        <a:rPr lang="tr-TR" sz="1800" dirty="0" err="1" smtClean="0">
                          <a:effectLst/>
                          <a:latin typeface="+mj-lt"/>
                          <a:ea typeface="Times New Roman" panose="02020603050405020304" pitchFamily="18" charset="0"/>
                          <a:cs typeface="Times New Roman" panose="02020603050405020304" pitchFamily="18" charset="0"/>
                        </a:rPr>
                        <a:t>Delete</a:t>
                      </a:r>
                      <a:r>
                        <a:rPr lang="tr-TR" sz="1800" dirty="0" smtClean="0">
                          <a:effectLst/>
                          <a:latin typeface="+mj-lt"/>
                          <a:ea typeface="Times New Roman" panose="02020603050405020304" pitchFamily="18" charset="0"/>
                          <a:cs typeface="Times New Roman" panose="02020603050405020304" pitchFamily="18" charset="0"/>
                        </a:rPr>
                        <a:t> Data</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750"/>
                        </a:lnSpc>
                        <a:spcBef>
                          <a:spcPts val="20"/>
                        </a:spcBef>
                        <a:spcAft>
                          <a:spcPts val="0"/>
                        </a:spcAft>
                      </a:pPr>
                      <a:r>
                        <a:rPr lang="tr-TR" sz="1800" dirty="0" smtClean="0">
                          <a:effectLst/>
                          <a:latin typeface="+mj-lt"/>
                          <a:ea typeface="Times New Roman" panose="02020603050405020304" pitchFamily="18" charset="0"/>
                          <a:cs typeface="Times New Roman" panose="02020603050405020304" pitchFamily="18" charset="0"/>
                        </a:rPr>
                        <a:t>3</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tr-TR" dirty="0" smtClean="0"/>
                        <a:t>El terminaline kayıtlı bilgilerini içeren veri tabanlarının içeriğinin</a:t>
                      </a:r>
                      <a:r>
                        <a:rPr lang="tr-TR" baseline="0" dirty="0" smtClean="0"/>
                        <a:t> silinmesini sağlar.</a:t>
                      </a:r>
                      <a:endParaRPr lang="en-US" dirty="0"/>
                    </a:p>
                  </a:txBody>
                  <a:tcPr anchor="ctr"/>
                </a:tc>
              </a:tr>
              <a:tr h="370840">
                <a:tc>
                  <a:txBody>
                    <a:bodyPr/>
                    <a:lstStyle/>
                    <a:p>
                      <a:pPr algn="ctr">
                        <a:lnSpc>
                          <a:spcPts val="1100"/>
                        </a:lnSpc>
                        <a:spcBef>
                          <a:spcPts val="70"/>
                        </a:spcBef>
                        <a:spcAft>
                          <a:spcPts val="0"/>
                        </a:spcAft>
                      </a:pPr>
                      <a:r>
                        <a:rPr lang="tr-TR" sz="1800" dirty="0" err="1" smtClean="0">
                          <a:effectLst/>
                          <a:latin typeface="+mj-lt"/>
                          <a:ea typeface="Times New Roman" panose="02020603050405020304" pitchFamily="18" charset="0"/>
                          <a:cs typeface="Times New Roman" panose="02020603050405020304" pitchFamily="18" charset="0"/>
                        </a:rPr>
                        <a:t>Delete</a:t>
                      </a:r>
                      <a:r>
                        <a:rPr lang="tr-TR" sz="1800" dirty="0" smtClean="0">
                          <a:effectLst/>
                          <a:latin typeface="+mj-lt"/>
                          <a:ea typeface="Times New Roman" panose="02020603050405020304" pitchFamily="18" charset="0"/>
                          <a:cs typeface="Times New Roman" panose="02020603050405020304" pitchFamily="18" charset="0"/>
                        </a:rPr>
                        <a:t> </a:t>
                      </a:r>
                      <a:r>
                        <a:rPr lang="tr-TR" sz="1800" dirty="0" err="1" smtClean="0">
                          <a:effectLst/>
                          <a:latin typeface="+mj-lt"/>
                          <a:ea typeface="Times New Roman" panose="02020603050405020304" pitchFamily="18" charset="0"/>
                          <a:cs typeface="Times New Roman" panose="02020603050405020304" pitchFamily="18" charset="0"/>
                        </a:rPr>
                        <a:t>Task</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100"/>
                        </a:lnSpc>
                        <a:spcBef>
                          <a:spcPts val="70"/>
                        </a:spcBef>
                        <a:spcAft>
                          <a:spcPts val="0"/>
                        </a:spcAft>
                      </a:pPr>
                      <a:r>
                        <a:rPr lang="tr-TR" sz="1800" dirty="0" smtClean="0">
                          <a:effectLst/>
                          <a:latin typeface="+mj-lt"/>
                          <a:ea typeface="Times New Roman" panose="02020603050405020304" pitchFamily="18" charset="0"/>
                          <a:cs typeface="Times New Roman" panose="02020603050405020304" pitchFamily="18" charset="0"/>
                        </a:rPr>
                        <a:t>4</a:t>
                      </a:r>
                      <a:endParaRPr lang="en-US" sz="18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tr-TR" dirty="0" smtClean="0"/>
                        <a:t>El terminaline yüklü programların (</a:t>
                      </a:r>
                      <a:r>
                        <a:rPr lang="tr-TR" dirty="0" err="1" smtClean="0"/>
                        <a:t>task</a:t>
                      </a:r>
                      <a:r>
                        <a:rPr lang="tr-TR" dirty="0" smtClean="0"/>
                        <a:t>)</a:t>
                      </a:r>
                      <a:r>
                        <a:rPr lang="tr-TR" baseline="0" dirty="0" smtClean="0"/>
                        <a:t> silinmesini sağlar.</a:t>
                      </a:r>
                      <a:endParaRPr lang="en-US" dirty="0"/>
                    </a:p>
                  </a:txBody>
                  <a:tcPr anchor="ctr"/>
                </a:tc>
              </a:tr>
            </a:tbl>
          </a:graphicData>
        </a:graphic>
      </p:graphicFrame>
    </p:spTree>
    <p:extLst>
      <p:ext uri="{BB962C8B-B14F-4D97-AF65-F5344CB8AC3E}">
        <p14:creationId xmlns:p14="http://schemas.microsoft.com/office/powerpoint/2010/main" val="354693074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Mesajlaşma (2)</a:t>
            </a:r>
            <a:endParaRPr lang="en-US" cap="none" dirty="0"/>
          </a:p>
        </p:txBody>
      </p:sp>
      <p:pic>
        <p:nvPicPr>
          <p:cNvPr id="199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062" y="1923126"/>
            <a:ext cx="10112375" cy="426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82049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 Teknik </a:t>
            </a:r>
            <a:r>
              <a:rPr lang="tr-TR" b="1" dirty="0" smtClean="0"/>
              <a:t>Detaylar</a:t>
            </a:r>
            <a:endParaRPr lang="en-US" dirty="0"/>
          </a:p>
        </p:txBody>
      </p:sp>
      <p:sp>
        <p:nvSpPr>
          <p:cNvPr id="3" name="İçerik Yer Tutucusu 2"/>
          <p:cNvSpPr>
            <a:spLocks noGrp="1"/>
          </p:cNvSpPr>
          <p:nvPr>
            <p:ph idx="1"/>
          </p:nvPr>
        </p:nvSpPr>
        <p:spPr/>
        <p:txBody>
          <a:bodyPr/>
          <a:lstStyle/>
          <a:p>
            <a:r>
              <a:rPr lang="tr-TR" dirty="0"/>
              <a:t>Depo programını diğer programlarla uyumu sağlanabilir. Ayrıca depo programının zaman içinde değişmelerini takip etmek için sistemin </a:t>
            </a:r>
            <a:r>
              <a:rPr lang="tr-TR" dirty="0" err="1" smtClean="0"/>
              <a:t>upgrade</a:t>
            </a:r>
            <a:r>
              <a:rPr lang="tr-TR" dirty="0" smtClean="0"/>
              <a:t> </a:t>
            </a:r>
            <a:r>
              <a:rPr lang="tr-TR" dirty="0"/>
              <a:t>edilebilir.</a:t>
            </a:r>
            <a:endParaRPr lang="en-US" dirty="0"/>
          </a:p>
          <a:p>
            <a:endParaRPr lang="en-US" dirty="0"/>
          </a:p>
        </p:txBody>
      </p:sp>
    </p:spTree>
    <p:extLst>
      <p:ext uri="{BB962C8B-B14F-4D97-AF65-F5344CB8AC3E}">
        <p14:creationId xmlns:p14="http://schemas.microsoft.com/office/powerpoint/2010/main" val="413322809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2.6.1. </a:t>
            </a:r>
            <a:r>
              <a:rPr lang="tr-TR" b="1" dirty="0" smtClean="0"/>
              <a:t>Uyum</a:t>
            </a:r>
            <a:endParaRPr lang="en-US" dirty="0"/>
          </a:p>
        </p:txBody>
      </p:sp>
      <p:sp>
        <p:nvSpPr>
          <p:cNvPr id="3" name="İçerik Yer Tutucusu 2"/>
          <p:cNvSpPr>
            <a:spLocks noGrp="1"/>
          </p:cNvSpPr>
          <p:nvPr>
            <p:ph idx="1"/>
          </p:nvPr>
        </p:nvSpPr>
        <p:spPr>
          <a:xfrm>
            <a:off x="685802" y="2142067"/>
            <a:ext cx="4221050" cy="3923882"/>
          </a:xfrm>
        </p:spPr>
        <p:txBody>
          <a:bodyPr/>
          <a:lstStyle/>
          <a:p>
            <a:r>
              <a:rPr lang="tr-TR" dirty="0" smtClean="0"/>
              <a:t>Depo </a:t>
            </a:r>
            <a:r>
              <a:rPr lang="tr-TR" dirty="0"/>
              <a:t>yazılım programı farklı yöntemler ile çalışan mevcut sistemler ile uyumlu olabilmektedir. “TXT, XML, RFC”, ortak tablo kullanımı bu yöntemlerden bazılarıdır. Yapılacak olan uyum çalışması için müşteri IT departmanı(bölümü) ile birlikte bir çalışma yapmak  gerekmektedir.  Bu  çalışma  ile  birlikte  uyum  yönetimi  belirlenecek,  müşteri  ve </a:t>
            </a:r>
            <a:r>
              <a:rPr lang="tr-TR" dirty="0" err="1"/>
              <a:t>trinoks</a:t>
            </a:r>
            <a:r>
              <a:rPr lang="tr-TR" dirty="0"/>
              <a:t> tarafından yapılması gereken hazırlıklar tamamlanarak uyum işlemi tamamlanacaktır.</a:t>
            </a:r>
            <a:endParaRPr lang="en-US" dirty="0"/>
          </a:p>
          <a:p>
            <a:endParaRPr lang="en-US" dirty="0"/>
          </a:p>
        </p:txBody>
      </p:sp>
      <p:pic>
        <p:nvPicPr>
          <p:cNvPr id="200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522" y="1920540"/>
            <a:ext cx="6592029" cy="374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07796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2.6.2. </a:t>
            </a:r>
            <a:r>
              <a:rPr lang="tr-TR" b="1" dirty="0" err="1"/>
              <a:t>Version</a:t>
            </a:r>
            <a:r>
              <a:rPr lang="tr-TR" b="1" dirty="0"/>
              <a:t> </a:t>
            </a:r>
            <a:r>
              <a:rPr lang="tr-TR" b="1" dirty="0" smtClean="0"/>
              <a:t>Upgrade</a:t>
            </a:r>
            <a:endParaRPr lang="en-US" dirty="0"/>
          </a:p>
        </p:txBody>
      </p:sp>
      <p:sp>
        <p:nvSpPr>
          <p:cNvPr id="3" name="İçerik Yer Tutucusu 2"/>
          <p:cNvSpPr>
            <a:spLocks noGrp="1"/>
          </p:cNvSpPr>
          <p:nvPr>
            <p:ph idx="1"/>
          </p:nvPr>
        </p:nvSpPr>
        <p:spPr/>
        <p:txBody>
          <a:bodyPr/>
          <a:lstStyle/>
          <a:p>
            <a:r>
              <a:rPr lang="tr-TR" dirty="0" err="1"/>
              <a:t>Trinoks</a:t>
            </a:r>
            <a:r>
              <a:rPr lang="tr-TR" dirty="0"/>
              <a:t>   sürüm   </a:t>
            </a:r>
            <a:r>
              <a:rPr lang="tr-TR" dirty="0" err="1"/>
              <a:t>upgrade</a:t>
            </a:r>
            <a:r>
              <a:rPr lang="tr-TR" dirty="0"/>
              <a:t>   işlemi   gerçekleştiğinde   bunu   müşteriye   bildirecektir. Müşterini yeni sürümde eklenen özelliklerden kullanmak istedikleri var ise bunlar ücretsiz olarak çalışan sisteme eklenecektir. Versiyon </a:t>
            </a:r>
            <a:r>
              <a:rPr lang="tr-TR" dirty="0" err="1"/>
              <a:t>upgrade</a:t>
            </a:r>
            <a:r>
              <a:rPr lang="tr-TR" dirty="0"/>
              <a:t> işlemi sırasında uyumda eklemeler gerekirse sadece burada gereken çalışma bedeli </a:t>
            </a:r>
            <a:r>
              <a:rPr lang="tr-TR"/>
              <a:t>ücretlendirilecektir</a:t>
            </a:r>
            <a:r>
              <a:rPr lang="tr-TR" smtClean="0"/>
              <a:t>.</a:t>
            </a:r>
            <a:endParaRPr lang="en-US"/>
          </a:p>
        </p:txBody>
      </p:sp>
    </p:spTree>
    <p:extLst>
      <p:ext uri="{BB962C8B-B14F-4D97-AF65-F5344CB8AC3E}">
        <p14:creationId xmlns:p14="http://schemas.microsoft.com/office/powerpoint/2010/main" val="113088027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spTree>
    <p:extLst>
      <p:ext uri="{BB962C8B-B14F-4D97-AF65-F5344CB8AC3E}">
        <p14:creationId xmlns:p14="http://schemas.microsoft.com/office/powerpoint/2010/main" val="2374576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7"/>
            <a:ext cx="10131425" cy="1167803"/>
          </a:xfrm>
        </p:spPr>
        <p:txBody>
          <a:bodyPr/>
          <a:lstStyle/>
          <a:p>
            <a:r>
              <a:rPr lang="tr-TR" dirty="0" err="1"/>
              <a:t>Status</a:t>
            </a:r>
            <a:r>
              <a:rPr lang="tr-TR" dirty="0"/>
              <a:t> alt, </a:t>
            </a:r>
            <a:r>
              <a:rPr lang="tr-TR" dirty="0" smtClean="0"/>
              <a:t>menüsü</a:t>
            </a:r>
          </a:p>
          <a:p>
            <a:pPr marL="0" indent="0">
              <a:buNone/>
            </a:pPr>
            <a:r>
              <a:rPr lang="tr-TR" dirty="0" smtClean="0"/>
              <a:t>	- Bu  </a:t>
            </a:r>
            <a:r>
              <a:rPr lang="tr-TR" dirty="0"/>
              <a:t>bölümde  yüklü  </a:t>
            </a:r>
            <a:r>
              <a:rPr lang="tr-TR" dirty="0" err="1"/>
              <a:t>veritabanlarını</a:t>
            </a:r>
            <a:r>
              <a:rPr lang="tr-TR" dirty="0"/>
              <a:t>  ve  kayıt  sayısı  gösterilir.  Aşağıda  </a:t>
            </a:r>
            <a:r>
              <a:rPr lang="tr-TR" dirty="0" err="1"/>
              <a:t>freetask</a:t>
            </a:r>
            <a:r>
              <a:rPr lang="tr-TR" dirty="0"/>
              <a:t> </a:t>
            </a:r>
            <a:r>
              <a:rPr lang="tr-TR" dirty="0" err="1"/>
              <a:t>veritabanı</a:t>
            </a:r>
            <a:r>
              <a:rPr lang="tr-TR" dirty="0"/>
              <a:t> dosyasının 12 kayıttan oluştuğu görülmektedir</a:t>
            </a:r>
            <a:r>
              <a:rPr lang="tr-TR" dirty="0" smtClean="0"/>
              <a:t>.</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203" y="3179162"/>
            <a:ext cx="2688509" cy="286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742899" y="6044888"/>
            <a:ext cx="3709115" cy="369332"/>
          </a:xfrm>
          <a:prstGeom prst="rect">
            <a:avLst/>
          </a:prstGeom>
          <a:noFill/>
        </p:spPr>
        <p:txBody>
          <a:bodyPr wrap="square" rtlCol="0">
            <a:spAutoFit/>
          </a:bodyPr>
          <a:lstStyle/>
          <a:p>
            <a:pPr algn="ctr"/>
            <a:r>
              <a:rPr lang="tr-TR" b="1" dirty="0"/>
              <a:t>Yüklü programın </a:t>
            </a:r>
            <a:r>
              <a:rPr lang="tr-TR" b="1" dirty="0" err="1"/>
              <a:t>status</a:t>
            </a:r>
            <a:r>
              <a:rPr lang="tr-TR" b="1" dirty="0"/>
              <a:t> alt </a:t>
            </a:r>
            <a:r>
              <a:rPr lang="tr-TR" b="1" dirty="0" smtClean="0"/>
              <a:t>menüsü</a:t>
            </a:r>
            <a:endParaRPr lang="en-US" dirty="0"/>
          </a:p>
        </p:txBody>
      </p:sp>
    </p:spTree>
    <p:extLst>
      <p:ext uri="{BB962C8B-B14F-4D97-AF65-F5344CB8AC3E}">
        <p14:creationId xmlns:p14="http://schemas.microsoft.com/office/powerpoint/2010/main" val="93993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a:xfrm>
            <a:off x="685801" y="2142067"/>
            <a:ext cx="10131425" cy="923105"/>
          </a:xfrm>
        </p:spPr>
        <p:txBody>
          <a:bodyPr>
            <a:normAutofit fontScale="92500" lnSpcReduction="10000"/>
          </a:bodyPr>
          <a:lstStyle/>
          <a:p>
            <a:r>
              <a:rPr lang="tr-TR" dirty="0"/>
              <a:t>Format alt, menüsü</a:t>
            </a:r>
            <a:endParaRPr lang="en-US" dirty="0"/>
          </a:p>
          <a:p>
            <a:pPr marL="0" indent="0">
              <a:buNone/>
            </a:pPr>
            <a:r>
              <a:rPr lang="tr-TR" dirty="0" smtClean="0"/>
              <a:t>	- </a:t>
            </a:r>
            <a:r>
              <a:rPr lang="tr-TR" dirty="0"/>
              <a:t>Bu bölümde </a:t>
            </a:r>
            <a:r>
              <a:rPr lang="tr-TR" dirty="0" err="1"/>
              <a:t>freetask</a:t>
            </a:r>
            <a:r>
              <a:rPr lang="tr-TR" dirty="0"/>
              <a:t> programının çalışma şekli ayarları </a:t>
            </a:r>
            <a:r>
              <a:rPr lang="tr-TR" dirty="0" smtClean="0"/>
              <a:t>değiştirilir.</a:t>
            </a:r>
            <a:r>
              <a:rPr lang="tr-TR" dirty="0"/>
              <a:t/>
            </a:r>
            <a:br>
              <a:rPr lang="tr-TR" dirty="0"/>
            </a:b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536" y="2812357"/>
            <a:ext cx="3435484" cy="347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111536" y="6290502"/>
            <a:ext cx="3618963" cy="369332"/>
          </a:xfrm>
          <a:prstGeom prst="rect">
            <a:avLst/>
          </a:prstGeom>
          <a:noFill/>
        </p:spPr>
        <p:txBody>
          <a:bodyPr wrap="square" rtlCol="0">
            <a:spAutoFit/>
          </a:bodyPr>
          <a:lstStyle/>
          <a:p>
            <a:r>
              <a:rPr lang="tr-TR" b="1" dirty="0"/>
              <a:t>Yüklü programın format alt </a:t>
            </a:r>
            <a:r>
              <a:rPr lang="tr-TR" b="1" dirty="0" smtClean="0"/>
              <a:t>menüsü</a:t>
            </a:r>
            <a:endParaRPr lang="en-US" dirty="0"/>
          </a:p>
        </p:txBody>
      </p:sp>
    </p:spTree>
    <p:extLst>
      <p:ext uri="{BB962C8B-B14F-4D97-AF65-F5344CB8AC3E}">
        <p14:creationId xmlns:p14="http://schemas.microsoft.com/office/powerpoint/2010/main" val="3139405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8"/>
            <a:ext cx="10131425" cy="910226"/>
          </a:xfrm>
        </p:spPr>
        <p:txBody>
          <a:bodyPr/>
          <a:lstStyle/>
          <a:p>
            <a:r>
              <a:rPr lang="tr-TR" dirty="0" err="1"/>
              <a:t>Delete</a:t>
            </a:r>
            <a:r>
              <a:rPr lang="tr-TR" dirty="0"/>
              <a:t> data alt, menüsü</a:t>
            </a:r>
            <a:endParaRPr lang="en-US" dirty="0"/>
          </a:p>
          <a:p>
            <a:pPr marL="0" indent="0">
              <a:buNone/>
            </a:pPr>
            <a:r>
              <a:rPr lang="tr-TR" dirty="0" smtClean="0"/>
              <a:t>	- Bu </a:t>
            </a:r>
            <a:r>
              <a:rPr lang="tr-TR" dirty="0"/>
              <a:t>bölümde yüklü </a:t>
            </a:r>
            <a:r>
              <a:rPr lang="tr-TR" dirty="0" err="1"/>
              <a:t>veritabanlarına</a:t>
            </a:r>
            <a:r>
              <a:rPr lang="tr-TR" dirty="0"/>
              <a:t> ait tüm verilerinin silinmesi sağlanır</a:t>
            </a:r>
            <a:r>
              <a:rPr lang="tr-TR" dirty="0" smtClean="0"/>
              <a:t>.</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5166" y="3128495"/>
            <a:ext cx="2865639" cy="299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034261" y="6203828"/>
            <a:ext cx="3567447" cy="369332"/>
          </a:xfrm>
          <a:prstGeom prst="rect">
            <a:avLst/>
          </a:prstGeom>
          <a:noFill/>
        </p:spPr>
        <p:txBody>
          <a:bodyPr wrap="square" rtlCol="0">
            <a:spAutoFit/>
          </a:bodyPr>
          <a:lstStyle/>
          <a:p>
            <a:r>
              <a:rPr lang="tr-TR" b="1" dirty="0"/>
              <a:t>Yüklü programın </a:t>
            </a:r>
            <a:r>
              <a:rPr lang="tr-TR" b="1" dirty="0" err="1"/>
              <a:t>delete</a:t>
            </a:r>
            <a:r>
              <a:rPr lang="tr-TR" b="1" dirty="0"/>
              <a:t> alt menüsü</a:t>
            </a:r>
            <a:endParaRPr lang="en-US" dirty="0"/>
          </a:p>
        </p:txBody>
      </p:sp>
    </p:spTree>
    <p:extLst>
      <p:ext uri="{BB962C8B-B14F-4D97-AF65-F5344CB8AC3E}">
        <p14:creationId xmlns:p14="http://schemas.microsoft.com/office/powerpoint/2010/main" val="3601993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7"/>
            <a:ext cx="10131425" cy="961741"/>
          </a:xfrm>
        </p:spPr>
        <p:txBody>
          <a:bodyPr/>
          <a:lstStyle/>
          <a:p>
            <a:r>
              <a:rPr lang="tr-TR" dirty="0" err="1"/>
              <a:t>Delete</a:t>
            </a:r>
            <a:r>
              <a:rPr lang="tr-TR" dirty="0"/>
              <a:t> </a:t>
            </a:r>
            <a:r>
              <a:rPr lang="tr-TR" dirty="0" err="1"/>
              <a:t>task</a:t>
            </a:r>
            <a:r>
              <a:rPr lang="tr-TR" dirty="0"/>
              <a:t> alt, menüsü</a:t>
            </a:r>
            <a:endParaRPr lang="en-US" dirty="0"/>
          </a:p>
          <a:p>
            <a:pPr marL="0" indent="0">
              <a:buNone/>
            </a:pPr>
            <a:r>
              <a:rPr lang="tr-TR" dirty="0" smtClean="0"/>
              <a:t>	- Bu  </a:t>
            </a:r>
            <a:r>
              <a:rPr lang="tr-TR" dirty="0"/>
              <a:t>bölümde  programlama  ile  yüklenen  herhangi  bir  programın  (</a:t>
            </a:r>
            <a:r>
              <a:rPr lang="tr-TR" dirty="0" err="1"/>
              <a:t>task</a:t>
            </a:r>
            <a:r>
              <a:rPr lang="tr-TR" dirty="0"/>
              <a:t>)  silinmesi sağlanır</a:t>
            </a:r>
            <a:r>
              <a:rPr lang="tr-TR" dirty="0" smtClean="0"/>
              <a:t>.</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464" y="3103807"/>
            <a:ext cx="2612823" cy="280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452331" y="5908458"/>
            <a:ext cx="4031088" cy="369332"/>
          </a:xfrm>
          <a:prstGeom prst="rect">
            <a:avLst/>
          </a:prstGeom>
          <a:noFill/>
        </p:spPr>
        <p:txBody>
          <a:bodyPr wrap="square" rtlCol="0">
            <a:spAutoFit/>
          </a:bodyPr>
          <a:lstStyle/>
          <a:p>
            <a:r>
              <a:rPr lang="tr-TR" b="1" dirty="0"/>
              <a:t>Yüklü programın </a:t>
            </a:r>
            <a:r>
              <a:rPr lang="tr-TR" b="1" dirty="0" err="1"/>
              <a:t>delete</a:t>
            </a:r>
            <a:r>
              <a:rPr lang="tr-TR" b="1" dirty="0"/>
              <a:t> </a:t>
            </a:r>
            <a:r>
              <a:rPr lang="tr-TR" b="1" dirty="0" err="1"/>
              <a:t>task</a:t>
            </a:r>
            <a:r>
              <a:rPr lang="tr-TR" b="1" dirty="0"/>
              <a:t> alt menüsü</a:t>
            </a:r>
            <a:endParaRPr lang="en-US" dirty="0"/>
          </a:p>
        </p:txBody>
      </p:sp>
    </p:spTree>
    <p:extLst>
      <p:ext uri="{BB962C8B-B14F-4D97-AF65-F5344CB8AC3E}">
        <p14:creationId xmlns:p14="http://schemas.microsoft.com/office/powerpoint/2010/main" val="219375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1.9. Yüklü Programın Ayarları (</a:t>
            </a:r>
            <a:r>
              <a:rPr lang="tr-TR" b="1" dirty="0" err="1"/>
              <a:t>Setup</a:t>
            </a:r>
            <a:r>
              <a:rPr lang="tr-TR" b="1" dirty="0"/>
              <a:t> Menüsü)</a:t>
            </a:r>
            <a:endParaRPr lang="en-US" dirty="0"/>
          </a:p>
        </p:txBody>
      </p:sp>
      <p:sp>
        <p:nvSpPr>
          <p:cNvPr id="3" name="İçerik Yer Tutucusu 2"/>
          <p:cNvSpPr>
            <a:spLocks noGrp="1"/>
          </p:cNvSpPr>
          <p:nvPr>
            <p:ph idx="1"/>
          </p:nvPr>
        </p:nvSpPr>
        <p:spPr>
          <a:xfrm>
            <a:off x="685800" y="1910248"/>
            <a:ext cx="10131425" cy="1335229"/>
          </a:xfrm>
        </p:spPr>
        <p:txBody>
          <a:bodyPr/>
          <a:lstStyle/>
          <a:p>
            <a:r>
              <a:rPr lang="tr-TR" dirty="0"/>
              <a:t>El terminalinde herhangi bir seçeneği görüntülemek veya değiştirmek için ana ekranda iken M2 tuşuna basılınca açılan aşağıdaki şekilde de görülen menüde (</a:t>
            </a:r>
            <a:r>
              <a:rPr lang="tr-TR" dirty="0" err="1"/>
              <a:t>system</a:t>
            </a:r>
            <a:r>
              <a:rPr lang="tr-TR" dirty="0"/>
              <a:t> </a:t>
            </a:r>
            <a:r>
              <a:rPr lang="tr-TR" dirty="0" err="1"/>
              <a:t>menu</a:t>
            </a:r>
            <a:r>
              <a:rPr lang="tr-TR" dirty="0"/>
              <a:t>) </a:t>
            </a:r>
            <a:r>
              <a:rPr lang="tr-TR" dirty="0" err="1"/>
              <a:t>setup</a:t>
            </a:r>
            <a:r>
              <a:rPr lang="tr-TR" dirty="0"/>
              <a:t> alt menüsü seçilmelidir.</a:t>
            </a:r>
            <a:endParaRPr lang="en-US" dirty="0"/>
          </a:p>
          <a:p>
            <a:r>
              <a:rPr lang="tr-TR" dirty="0"/>
              <a:t> </a:t>
            </a:r>
            <a:r>
              <a:rPr lang="tr-TR" dirty="0" err="1" smtClean="0"/>
              <a:t>Setup</a:t>
            </a:r>
            <a:r>
              <a:rPr lang="tr-TR" dirty="0" smtClean="0"/>
              <a:t> </a:t>
            </a:r>
            <a:r>
              <a:rPr lang="tr-TR" dirty="0"/>
              <a:t>alt menüsünün ekran görüntüsü aşağıdaki gibidir. </a:t>
            </a:r>
            <a:r>
              <a:rPr lang="tr-TR" dirty="0" err="1"/>
              <a:t>Setup</a:t>
            </a:r>
            <a:r>
              <a:rPr lang="tr-TR" dirty="0"/>
              <a:t> menüsünün alt seçeneklerinin ayrıntısı aşağıdadır</a:t>
            </a:r>
            <a:r>
              <a:rPr lang="tr-TR" dirty="0" smtClean="0"/>
              <a:t>.</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82" y="3029710"/>
            <a:ext cx="2789952" cy="290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894184" y="5939683"/>
            <a:ext cx="3356622" cy="369332"/>
          </a:xfrm>
          <a:prstGeom prst="rect">
            <a:avLst/>
          </a:prstGeom>
          <a:noFill/>
        </p:spPr>
        <p:txBody>
          <a:bodyPr wrap="square" rtlCol="0">
            <a:spAutoFit/>
          </a:bodyPr>
          <a:lstStyle/>
          <a:p>
            <a:r>
              <a:rPr lang="tr-TR" b="1" dirty="0"/>
              <a:t>Yüklü programın ayarları menüsü</a:t>
            </a:r>
            <a:endParaRPr lang="en-US" dirty="0"/>
          </a:p>
        </p:txBody>
      </p:sp>
    </p:spTree>
    <p:extLst>
      <p:ext uri="{BB962C8B-B14F-4D97-AF65-F5344CB8AC3E}">
        <p14:creationId xmlns:p14="http://schemas.microsoft.com/office/powerpoint/2010/main" val="3325377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1.9.1. </a:t>
            </a:r>
            <a:r>
              <a:rPr lang="tr-TR" b="1" dirty="0" err="1"/>
              <a:t>Setup</a:t>
            </a:r>
            <a:r>
              <a:rPr lang="tr-TR" b="1" dirty="0"/>
              <a:t> Menüsü Alt Seçenekleri</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Menülere </a:t>
            </a:r>
            <a:r>
              <a:rPr lang="tr-TR" dirty="0" err="1"/>
              <a:t>system</a:t>
            </a:r>
            <a:r>
              <a:rPr lang="tr-TR" dirty="0"/>
              <a:t> menüde iken menü sırasına ( </a:t>
            </a:r>
            <a:r>
              <a:rPr lang="tr-TR" dirty="0" err="1"/>
              <a:t>Delete</a:t>
            </a:r>
            <a:r>
              <a:rPr lang="tr-TR" dirty="0"/>
              <a:t> data menüsü için 2 ve </a:t>
            </a:r>
            <a:r>
              <a:rPr lang="tr-TR" dirty="0" smtClean="0"/>
              <a:t>ardından</a:t>
            </a:r>
            <a:r>
              <a:rPr lang="tr-TR" dirty="0"/>
              <a:t> </a:t>
            </a:r>
            <a:r>
              <a:rPr lang="tr-TR" dirty="0" smtClean="0"/>
              <a:t>3 </a:t>
            </a:r>
            <a:r>
              <a:rPr lang="tr-TR" dirty="0"/>
              <a:t>tuşlarına) basılarak veya ok tuşları ile ilgili menü seçeneğine ulaşılıp </a:t>
            </a:r>
            <a:r>
              <a:rPr lang="tr-TR" dirty="0" err="1"/>
              <a:t>enter</a:t>
            </a:r>
            <a:r>
              <a:rPr lang="tr-TR" dirty="0"/>
              <a:t> tuşuna basılarak ulaşılabilir.</a:t>
            </a:r>
            <a:endParaRPr lang="en-US" dirty="0"/>
          </a:p>
          <a:p>
            <a:r>
              <a:rPr lang="tr-TR" dirty="0"/>
              <a:t>Menülerde  değerleri  değiştirmek  için </a:t>
            </a:r>
            <a:r>
              <a:rPr lang="tr-TR" dirty="0" smtClean="0"/>
              <a:t>     (sol ok) ve     (sağ ok) tuşları, yapılan değişikliği kaydetmek ve bir sonraki bölüme geçiş için     (</a:t>
            </a:r>
            <a:r>
              <a:rPr lang="tr-TR" dirty="0" err="1" smtClean="0"/>
              <a:t>Enter</a:t>
            </a:r>
            <a:r>
              <a:rPr lang="tr-TR" dirty="0" smtClean="0"/>
              <a:t>) tuşu, detayı görüntülemek için       tuşu, o bölümden çıkmak için tuşu kullanılmalıdır.</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652" y="3918737"/>
            <a:ext cx="218392" cy="21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100" y="3894832"/>
            <a:ext cx="175541" cy="24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96" y="4137129"/>
            <a:ext cx="172345" cy="2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9211" y="4137399"/>
            <a:ext cx="296056" cy="29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1264" y="4140921"/>
            <a:ext cx="289012" cy="2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130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993" y="0"/>
            <a:ext cx="6511947" cy="624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503546" y="6318019"/>
            <a:ext cx="3206840" cy="369332"/>
          </a:xfrm>
          <a:prstGeom prst="rect">
            <a:avLst/>
          </a:prstGeom>
          <a:noFill/>
        </p:spPr>
        <p:txBody>
          <a:bodyPr wrap="square" rtlCol="0">
            <a:spAutoFit/>
          </a:bodyPr>
          <a:lstStyle/>
          <a:p>
            <a:pPr algn="ctr"/>
            <a:r>
              <a:rPr lang="tr-TR" b="1" dirty="0"/>
              <a:t>El terminalinin kullanım alanları</a:t>
            </a:r>
            <a:endParaRPr lang="en-US" dirty="0"/>
          </a:p>
        </p:txBody>
      </p:sp>
    </p:spTree>
    <p:extLst>
      <p:ext uri="{BB962C8B-B14F-4D97-AF65-F5344CB8AC3E}">
        <p14:creationId xmlns:p14="http://schemas.microsoft.com/office/powerpoint/2010/main" val="2847767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1.9.1.1. Basic </a:t>
            </a:r>
            <a:r>
              <a:rPr lang="tr-TR" b="1" dirty="0" err="1"/>
              <a:t>Setup</a:t>
            </a:r>
            <a:r>
              <a:rPr lang="tr-TR" b="1" dirty="0"/>
              <a:t> Alt </a:t>
            </a:r>
            <a:r>
              <a:rPr lang="tr-TR" b="1" dirty="0" smtClean="0"/>
              <a:t>Menüsü</a:t>
            </a:r>
            <a:endParaRPr lang="en-US" dirty="0"/>
          </a:p>
        </p:txBody>
      </p:sp>
      <p:sp>
        <p:nvSpPr>
          <p:cNvPr id="3" name="İçerik Yer Tutucusu 2"/>
          <p:cNvSpPr>
            <a:spLocks noGrp="1"/>
          </p:cNvSpPr>
          <p:nvPr>
            <p:ph idx="1"/>
          </p:nvPr>
        </p:nvSpPr>
        <p:spPr>
          <a:xfrm>
            <a:off x="685800" y="1884489"/>
            <a:ext cx="10131425" cy="2339781"/>
          </a:xfrm>
        </p:spPr>
        <p:txBody>
          <a:bodyPr>
            <a:normAutofit lnSpcReduction="10000"/>
          </a:bodyPr>
          <a:lstStyle/>
          <a:p>
            <a:r>
              <a:rPr lang="tr-TR" dirty="0"/>
              <a:t>Basic </a:t>
            </a:r>
            <a:r>
              <a:rPr lang="tr-TR" dirty="0" err="1"/>
              <a:t>setup</a:t>
            </a:r>
            <a:r>
              <a:rPr lang="tr-TR" dirty="0"/>
              <a:t> alt menüsün alt seçenekleri aşağıda görülmektedir. Bu bölümlerin ayrıntıları şöyledir:</a:t>
            </a:r>
            <a:endParaRPr lang="en-US" dirty="0"/>
          </a:p>
          <a:p>
            <a:pPr marL="0" indent="0">
              <a:buNone/>
            </a:pPr>
            <a:r>
              <a:rPr lang="tr-TR" dirty="0" smtClean="0"/>
              <a:t>		- </a:t>
            </a:r>
            <a:r>
              <a:rPr lang="tr-TR" dirty="0" err="1" smtClean="0"/>
              <a:t>Backlit</a:t>
            </a:r>
            <a:r>
              <a:rPr lang="tr-TR" dirty="0" smtClean="0"/>
              <a:t> </a:t>
            </a:r>
            <a:r>
              <a:rPr lang="tr-TR" dirty="0"/>
              <a:t>&amp;LCD</a:t>
            </a:r>
            <a:endParaRPr lang="en-US" dirty="0"/>
          </a:p>
          <a:p>
            <a:pPr marL="0" indent="0">
              <a:buNone/>
            </a:pPr>
            <a:r>
              <a:rPr lang="tr-TR" dirty="0" smtClean="0"/>
              <a:t>		- </a:t>
            </a:r>
            <a:r>
              <a:rPr lang="tr-TR" dirty="0" err="1" smtClean="0"/>
              <a:t>Beep</a:t>
            </a:r>
            <a:r>
              <a:rPr lang="tr-TR" dirty="0" smtClean="0"/>
              <a:t> </a:t>
            </a:r>
            <a:r>
              <a:rPr lang="tr-TR" dirty="0" err="1"/>
              <a:t>volume</a:t>
            </a:r>
            <a:endParaRPr lang="en-US" dirty="0"/>
          </a:p>
          <a:p>
            <a:pPr marL="0" indent="0">
              <a:buNone/>
            </a:pPr>
            <a:r>
              <a:rPr lang="tr-TR" dirty="0" smtClean="0"/>
              <a:t>		- </a:t>
            </a:r>
            <a:r>
              <a:rPr lang="tr-TR" dirty="0" err="1" smtClean="0"/>
              <a:t>Power</a:t>
            </a:r>
            <a:r>
              <a:rPr lang="tr-TR" dirty="0" smtClean="0"/>
              <a:t> </a:t>
            </a:r>
            <a:r>
              <a:rPr lang="tr-TR" dirty="0" err="1"/>
              <a:t>up</a:t>
            </a:r>
            <a:r>
              <a:rPr lang="tr-TR" dirty="0"/>
              <a:t> </a:t>
            </a:r>
            <a:r>
              <a:rPr lang="tr-TR" dirty="0" err="1"/>
              <a:t>scan</a:t>
            </a:r>
            <a:endParaRPr lang="en-US" dirty="0"/>
          </a:p>
          <a:p>
            <a:pPr marL="0" indent="0">
              <a:buNone/>
            </a:pPr>
            <a:r>
              <a:rPr lang="tr-TR" dirty="0" smtClean="0"/>
              <a:t>		- Auto </a:t>
            </a:r>
            <a:r>
              <a:rPr lang="tr-TR" dirty="0" err="1"/>
              <a:t>power</a:t>
            </a:r>
            <a:r>
              <a:rPr lang="tr-TR" dirty="0"/>
              <a:t> </a:t>
            </a:r>
            <a:r>
              <a:rPr lang="tr-TR" dirty="0" err="1" smtClean="0"/>
              <a:t>off</a:t>
            </a:r>
            <a:endParaRPr lang="tr-TR" dirty="0" smtClean="0"/>
          </a:p>
          <a:p>
            <a:pPr marL="0" indent="0">
              <a:buNone/>
            </a:pPr>
            <a:r>
              <a:rPr lang="tr-TR" dirty="0"/>
              <a:t>	</a:t>
            </a:r>
            <a:r>
              <a:rPr lang="tr-TR" dirty="0" smtClean="0"/>
              <a:t>	- </a:t>
            </a:r>
            <a:r>
              <a:rPr lang="tr-TR" dirty="0" err="1" smtClean="0"/>
              <a:t>Backlit</a:t>
            </a:r>
            <a:r>
              <a:rPr lang="tr-TR" dirty="0" smtClean="0"/>
              <a:t> &amp; LCD</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413113"/>
            <a:ext cx="2579648" cy="308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3689350" y="5523239"/>
            <a:ext cx="2579648" cy="646331"/>
          </a:xfrm>
          <a:prstGeom prst="rect">
            <a:avLst/>
          </a:prstGeom>
          <a:noFill/>
        </p:spPr>
        <p:txBody>
          <a:bodyPr wrap="square" rtlCol="0">
            <a:spAutoFit/>
          </a:bodyPr>
          <a:lstStyle/>
          <a:p>
            <a:pPr algn="ctr"/>
            <a:r>
              <a:rPr lang="tr-TR" b="1" dirty="0"/>
              <a:t>Yüklü programın </a:t>
            </a:r>
            <a:r>
              <a:rPr lang="tr-TR" b="1" dirty="0" err="1"/>
              <a:t>basic</a:t>
            </a:r>
            <a:r>
              <a:rPr lang="tr-TR" b="1" dirty="0"/>
              <a:t> </a:t>
            </a:r>
            <a:r>
              <a:rPr lang="tr-TR" b="1" dirty="0" err="1"/>
              <a:t>setup</a:t>
            </a:r>
            <a:r>
              <a:rPr lang="tr-TR" b="1" dirty="0"/>
              <a:t> alt menüsü</a:t>
            </a:r>
            <a:endParaRPr lang="en-US" dirty="0"/>
          </a:p>
        </p:txBody>
      </p:sp>
      <p:sp>
        <p:nvSpPr>
          <p:cNvPr id="7" name="Metin kutusu 6"/>
          <p:cNvSpPr txBox="1"/>
          <p:nvPr/>
        </p:nvSpPr>
        <p:spPr>
          <a:xfrm>
            <a:off x="6709893" y="2413113"/>
            <a:ext cx="4559122" cy="3416320"/>
          </a:xfrm>
          <a:prstGeom prst="rect">
            <a:avLst/>
          </a:prstGeom>
          <a:noFill/>
        </p:spPr>
        <p:txBody>
          <a:bodyPr wrap="square" rtlCol="0">
            <a:spAutoFit/>
          </a:bodyPr>
          <a:lstStyle/>
          <a:p>
            <a:r>
              <a:rPr lang="tr-TR" dirty="0"/>
              <a:t>Bu bölümde ekran aydınlatmanın aktif veya pasif hâle getirilmesi ve ekranın zemin parlaklığı ayarlanır.</a:t>
            </a:r>
            <a:endParaRPr lang="en-US" dirty="0"/>
          </a:p>
          <a:p>
            <a:r>
              <a:rPr lang="tr-TR" dirty="0"/>
              <a:t> </a:t>
            </a:r>
            <a:endParaRPr lang="en-US" dirty="0"/>
          </a:p>
          <a:p>
            <a:r>
              <a:rPr lang="tr-TR" b="1" dirty="0" err="1"/>
              <a:t>Back</a:t>
            </a:r>
            <a:r>
              <a:rPr lang="tr-TR" b="1" dirty="0"/>
              <a:t> </a:t>
            </a:r>
            <a:r>
              <a:rPr lang="tr-TR" b="1" dirty="0" err="1"/>
              <a:t>light</a:t>
            </a:r>
            <a:endParaRPr lang="en-US" dirty="0"/>
          </a:p>
          <a:p>
            <a:r>
              <a:rPr lang="tr-TR" b="1" dirty="0"/>
              <a:t>On: </a:t>
            </a:r>
            <a:r>
              <a:rPr lang="tr-TR" dirty="0"/>
              <a:t>Aydınlatma var.</a:t>
            </a:r>
            <a:endParaRPr lang="en-US" dirty="0"/>
          </a:p>
          <a:p>
            <a:r>
              <a:rPr lang="tr-TR" b="1" dirty="0" err="1" smtClean="0"/>
              <a:t>Off</a:t>
            </a:r>
            <a:r>
              <a:rPr lang="tr-TR" b="1" dirty="0"/>
              <a:t>: </a:t>
            </a:r>
            <a:r>
              <a:rPr lang="tr-TR" dirty="0"/>
              <a:t>Aydınlatma yok.</a:t>
            </a:r>
            <a:endParaRPr lang="en-US" dirty="0"/>
          </a:p>
          <a:p>
            <a:endParaRPr lang="tr-TR" dirty="0" smtClean="0"/>
          </a:p>
          <a:p>
            <a:r>
              <a:rPr lang="tr-TR" dirty="0" smtClean="0"/>
              <a:t>LCD </a:t>
            </a:r>
            <a:r>
              <a:rPr lang="tr-TR" dirty="0" err="1" smtClean="0"/>
              <a:t>contrast</a:t>
            </a:r>
            <a:r>
              <a:rPr lang="tr-TR" dirty="0" smtClean="0"/>
              <a:t>:  </a:t>
            </a:r>
            <a:r>
              <a:rPr lang="tr-TR" dirty="0"/>
              <a:t>40~60  </a:t>
            </a:r>
            <a:r>
              <a:rPr lang="tr-TR" b="1" dirty="0"/>
              <a:t>bir  değerdir.  Değer  azaldıkça  zemin  açık  renkli,</a:t>
            </a:r>
            <a:endParaRPr lang="en-US" dirty="0"/>
          </a:p>
          <a:p>
            <a:r>
              <a:rPr lang="tr-TR" b="1" dirty="0"/>
              <a:t>arttıkça zemin koyu renkli hâle gelecektir.</a:t>
            </a:r>
            <a:endParaRPr lang="en-US" dirty="0"/>
          </a:p>
          <a:p>
            <a:endParaRPr lang="en-US" dirty="0"/>
          </a:p>
        </p:txBody>
      </p:sp>
    </p:spTree>
    <p:extLst>
      <p:ext uri="{BB962C8B-B14F-4D97-AF65-F5344CB8AC3E}">
        <p14:creationId xmlns:p14="http://schemas.microsoft.com/office/powerpoint/2010/main" val="940159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err="1"/>
              <a:t>Beep</a:t>
            </a:r>
            <a:r>
              <a:rPr lang="tr-TR" dirty="0"/>
              <a:t> </a:t>
            </a:r>
            <a:r>
              <a:rPr lang="tr-TR" dirty="0" err="1"/>
              <a:t>volume</a:t>
            </a:r>
            <a:endParaRPr lang="en-US" dirty="0"/>
          </a:p>
          <a:p>
            <a:r>
              <a:rPr lang="tr-TR" dirty="0"/>
              <a:t>Bu bölümde tuş kullanımı veya barkod okutma işleminde sesli olarak uyarının olup olmayacağı ve uyarı olması isteniyorsa sesin şiddeti seçilir</a:t>
            </a:r>
            <a:r>
              <a:rPr lang="tr-TR" dirty="0" smtClean="0"/>
              <a:t>.</a:t>
            </a:r>
          </a:p>
          <a:p>
            <a:endParaRPr lang="en-US" dirty="0"/>
          </a:p>
          <a:p>
            <a:endParaRPr lang="en-US" dirty="0"/>
          </a:p>
        </p:txBody>
      </p:sp>
      <p:graphicFrame>
        <p:nvGraphicFramePr>
          <p:cNvPr id="6" name="Tablo 5"/>
          <p:cNvGraphicFramePr>
            <a:graphicFrameLocks noGrp="1"/>
          </p:cNvGraphicFramePr>
          <p:nvPr>
            <p:extLst>
              <p:ext uri="{D42A27DB-BD31-4B8C-83A1-F6EECF244321}">
                <p14:modId xmlns:p14="http://schemas.microsoft.com/office/powerpoint/2010/main" val="3863173293"/>
              </p:ext>
            </p:extLst>
          </p:nvPr>
        </p:nvGraphicFramePr>
        <p:xfrm>
          <a:off x="1687513" y="4390146"/>
          <a:ext cx="8128000" cy="741680"/>
        </p:xfrm>
        <a:graphic>
          <a:graphicData uri="http://schemas.openxmlformats.org/drawingml/2006/table">
            <a:tbl>
              <a:tblPr firstRow="1" bandRow="1">
                <a:tableStyleId>{69C7853C-536D-4A76-A0AE-DD22124D55A5}</a:tableStyleId>
              </a:tblPr>
              <a:tblGrid>
                <a:gridCol w="4064000"/>
                <a:gridCol w="4064000"/>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b="0" dirty="0" err="1" smtClean="0">
                          <a:solidFill>
                            <a:schemeClr val="bg1"/>
                          </a:solidFill>
                        </a:rPr>
                        <a:t>Quiet</a:t>
                      </a:r>
                      <a:r>
                        <a:rPr lang="tr-TR" b="0" dirty="0" smtClean="0">
                          <a:solidFill>
                            <a:schemeClr val="bg1"/>
                          </a:solidFill>
                        </a:rPr>
                        <a:t>: Sessiz</a:t>
                      </a:r>
                      <a:endParaRPr lang="en-US" b="0" dirty="0" smtClean="0">
                        <a:solidFill>
                          <a:schemeClr val="bg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b="0" dirty="0" err="1" smtClean="0">
                          <a:solidFill>
                            <a:schemeClr val="bg1"/>
                          </a:solidFill>
                        </a:rPr>
                        <a:t>Low</a:t>
                      </a:r>
                      <a:r>
                        <a:rPr lang="tr-TR" b="0" dirty="0" smtClean="0">
                          <a:solidFill>
                            <a:schemeClr val="bg1"/>
                          </a:solidFill>
                        </a:rPr>
                        <a:t>: Düşük ses</a:t>
                      </a:r>
                      <a:endParaRPr lang="en-US" b="0" dirty="0" smtClean="0">
                        <a:solidFill>
                          <a:schemeClr val="bg1"/>
                        </a:solidFill>
                      </a:endParaRPr>
                    </a:p>
                  </a:txBody>
                  <a:tcPr anchor="ctr"/>
                </a:tc>
              </a:tr>
              <a:tr h="370840">
                <a:tc>
                  <a:txBody>
                    <a:bodyPr/>
                    <a:lstStyle/>
                    <a:p>
                      <a:pPr algn="ctr"/>
                      <a:r>
                        <a:rPr lang="tr-TR" b="0" dirty="0" err="1" smtClean="0">
                          <a:solidFill>
                            <a:schemeClr val="bg1"/>
                          </a:solidFill>
                        </a:rPr>
                        <a:t>Medium</a:t>
                      </a:r>
                      <a:r>
                        <a:rPr lang="tr-TR" b="0" dirty="0" smtClean="0">
                          <a:solidFill>
                            <a:schemeClr val="bg1"/>
                          </a:solidFill>
                        </a:rPr>
                        <a:t>:</a:t>
                      </a:r>
                      <a:r>
                        <a:rPr lang="tr-TR" b="0" baseline="0" dirty="0" smtClean="0">
                          <a:solidFill>
                            <a:schemeClr val="bg1"/>
                          </a:solidFill>
                        </a:rPr>
                        <a:t> Orta Ses </a:t>
                      </a:r>
                      <a:endParaRPr lang="en-US" b="0" dirty="0">
                        <a:solidFill>
                          <a:schemeClr val="bg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b="0" dirty="0" err="1" smtClean="0">
                          <a:solidFill>
                            <a:schemeClr val="bg1"/>
                          </a:solidFill>
                        </a:rPr>
                        <a:t>Loud</a:t>
                      </a:r>
                      <a:r>
                        <a:rPr lang="tr-TR" b="0" dirty="0" smtClean="0">
                          <a:solidFill>
                            <a:schemeClr val="bg1"/>
                          </a:solidFill>
                        </a:rPr>
                        <a:t>: En yüksek ses</a:t>
                      </a:r>
                    </a:p>
                  </a:txBody>
                  <a:tcPr anchor="ctr"/>
                </a:tc>
              </a:tr>
            </a:tbl>
          </a:graphicData>
        </a:graphic>
      </p:graphicFrame>
    </p:spTree>
    <p:extLst>
      <p:ext uri="{BB962C8B-B14F-4D97-AF65-F5344CB8AC3E}">
        <p14:creationId xmlns:p14="http://schemas.microsoft.com/office/powerpoint/2010/main" val="1470235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err="1"/>
              <a:t>Power</a:t>
            </a:r>
            <a:r>
              <a:rPr lang="tr-TR" dirty="0"/>
              <a:t> </a:t>
            </a:r>
            <a:r>
              <a:rPr lang="tr-TR" dirty="0" err="1"/>
              <a:t>up</a:t>
            </a:r>
            <a:r>
              <a:rPr lang="tr-TR" dirty="0"/>
              <a:t> </a:t>
            </a:r>
            <a:r>
              <a:rPr lang="tr-TR" dirty="0" err="1"/>
              <a:t>scan</a:t>
            </a:r>
            <a:endParaRPr lang="en-US" dirty="0"/>
          </a:p>
          <a:p>
            <a:pPr marL="0" indent="0">
              <a:buNone/>
            </a:pPr>
            <a:r>
              <a:rPr lang="tr-TR" b="1" dirty="0" smtClean="0"/>
              <a:t>	</a:t>
            </a:r>
            <a:r>
              <a:rPr lang="tr-TR" b="1" dirty="0" err="1" smtClean="0"/>
              <a:t>Enable</a:t>
            </a:r>
            <a:r>
              <a:rPr lang="tr-TR" b="1" dirty="0"/>
              <a:t>: </a:t>
            </a:r>
            <a:r>
              <a:rPr lang="tr-TR" dirty="0"/>
              <a:t>Tasarruf </a:t>
            </a:r>
            <a:r>
              <a:rPr lang="tr-TR" dirty="0" err="1"/>
              <a:t>moduna</a:t>
            </a:r>
            <a:r>
              <a:rPr lang="tr-TR" dirty="0"/>
              <a:t> geçmiş el terminalini herhangi bir tuşa basılınca </a:t>
            </a:r>
            <a:r>
              <a:rPr lang="tr-TR" dirty="0" smtClean="0"/>
              <a:t>kaldığı</a:t>
            </a:r>
            <a:r>
              <a:rPr lang="tr-TR" dirty="0"/>
              <a:t> </a:t>
            </a:r>
            <a:r>
              <a:rPr lang="tr-TR" dirty="0" smtClean="0"/>
              <a:t>yere </a:t>
            </a:r>
            <a:r>
              <a:rPr lang="tr-TR" dirty="0"/>
              <a:t>dönmesini sağlar.</a:t>
            </a:r>
            <a:endParaRPr lang="en-US" dirty="0"/>
          </a:p>
          <a:p>
            <a:pPr marL="0" indent="0">
              <a:buNone/>
            </a:pPr>
            <a:r>
              <a:rPr lang="tr-TR" b="1" dirty="0" smtClean="0"/>
              <a:t>	</a:t>
            </a:r>
            <a:r>
              <a:rPr lang="tr-TR" b="1" dirty="0" err="1" smtClean="0"/>
              <a:t>Disable</a:t>
            </a:r>
            <a:r>
              <a:rPr lang="tr-TR" b="1" dirty="0"/>
              <a:t>: </a:t>
            </a:r>
            <a:r>
              <a:rPr lang="tr-TR" dirty="0"/>
              <a:t>Tasarruf </a:t>
            </a:r>
            <a:r>
              <a:rPr lang="tr-TR" dirty="0" err="1"/>
              <a:t>moduna</a:t>
            </a:r>
            <a:r>
              <a:rPr lang="tr-TR" dirty="0"/>
              <a:t> geçmiş el terminalini tekrar açmak için </a:t>
            </a:r>
            <a:r>
              <a:rPr lang="tr-TR" b="1" dirty="0"/>
              <a:t>PW </a:t>
            </a:r>
            <a:r>
              <a:rPr lang="tr-TR" dirty="0"/>
              <a:t>tuşunun kullanılmasını sağlar.</a:t>
            </a:r>
            <a:endParaRPr lang="en-US" dirty="0"/>
          </a:p>
          <a:p>
            <a:endParaRPr lang="en-US" dirty="0"/>
          </a:p>
        </p:txBody>
      </p:sp>
    </p:spTree>
    <p:extLst>
      <p:ext uri="{BB962C8B-B14F-4D97-AF65-F5344CB8AC3E}">
        <p14:creationId xmlns:p14="http://schemas.microsoft.com/office/powerpoint/2010/main" val="1696406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dirty="0"/>
              <a:t>Auto </a:t>
            </a:r>
            <a:r>
              <a:rPr lang="tr-TR" dirty="0" err="1"/>
              <a:t>power</a:t>
            </a:r>
            <a:r>
              <a:rPr lang="tr-TR" dirty="0"/>
              <a:t> </a:t>
            </a:r>
            <a:r>
              <a:rPr lang="tr-TR" dirty="0" err="1"/>
              <a:t>off</a:t>
            </a:r>
            <a:endParaRPr lang="en-US" dirty="0"/>
          </a:p>
          <a:p>
            <a:pPr marL="0" indent="0">
              <a:buNone/>
            </a:pPr>
            <a:r>
              <a:rPr lang="tr-TR" dirty="0" smtClean="0"/>
              <a:t>	Bu </a:t>
            </a:r>
            <a:r>
              <a:rPr lang="tr-TR" dirty="0"/>
              <a:t>bölümde el terminalinin kullanılmadığı zamanlar belirli bir süre sonra tasarruf </a:t>
            </a:r>
            <a:r>
              <a:rPr lang="tr-TR" dirty="0" err="1"/>
              <a:t>moduna</a:t>
            </a:r>
            <a:r>
              <a:rPr lang="tr-TR" dirty="0"/>
              <a:t>  geçmesi  belirlenir  veya  tasarruf  </a:t>
            </a:r>
            <a:r>
              <a:rPr lang="tr-TR" dirty="0" err="1"/>
              <a:t>modu</a:t>
            </a:r>
            <a:r>
              <a:rPr lang="tr-TR" dirty="0"/>
              <a:t>  iptal  edilir.  El  terminali  bu  bölümde belirlenen süre kullanılmadığında geçici olarak en az pil kullanma </a:t>
            </a:r>
            <a:r>
              <a:rPr lang="tr-TR" dirty="0" err="1"/>
              <a:t>moduna</a:t>
            </a:r>
            <a:r>
              <a:rPr lang="tr-TR" dirty="0"/>
              <a:t> geçer.</a:t>
            </a:r>
            <a:endParaRPr lang="en-US" dirty="0"/>
          </a:p>
          <a:p>
            <a:r>
              <a:rPr lang="tr-TR" b="1" dirty="0" err="1" smtClean="0"/>
              <a:t>Disable</a:t>
            </a:r>
            <a:r>
              <a:rPr lang="tr-TR" b="1" dirty="0"/>
              <a:t>: </a:t>
            </a:r>
            <a:r>
              <a:rPr lang="tr-TR" dirty="0"/>
              <a:t>Tasarruf </a:t>
            </a:r>
            <a:r>
              <a:rPr lang="tr-TR" dirty="0" err="1"/>
              <a:t>modu</a:t>
            </a:r>
            <a:r>
              <a:rPr lang="tr-TR" dirty="0"/>
              <a:t> kapalı</a:t>
            </a:r>
            <a:endParaRPr lang="en-US" dirty="0"/>
          </a:p>
          <a:p>
            <a:pPr marL="0" indent="0">
              <a:buNone/>
            </a:pPr>
            <a:r>
              <a:rPr lang="tr-TR" b="1" dirty="0" smtClean="0"/>
              <a:t>	10 </a:t>
            </a:r>
            <a:r>
              <a:rPr lang="tr-TR" b="1" dirty="0" err="1"/>
              <a:t>Mins</a:t>
            </a:r>
            <a:r>
              <a:rPr lang="tr-TR" b="1" dirty="0"/>
              <a:t>: </a:t>
            </a:r>
            <a:r>
              <a:rPr lang="tr-TR" dirty="0"/>
              <a:t>10 dakika sonra kapanma özelliği</a:t>
            </a:r>
            <a:endParaRPr lang="en-US" dirty="0"/>
          </a:p>
          <a:p>
            <a:pPr marL="0" indent="0">
              <a:buNone/>
            </a:pPr>
            <a:r>
              <a:rPr lang="tr-TR" b="1" dirty="0" smtClean="0"/>
              <a:t>	15 </a:t>
            </a:r>
            <a:r>
              <a:rPr lang="tr-TR" b="1" dirty="0" err="1"/>
              <a:t>Mins</a:t>
            </a:r>
            <a:r>
              <a:rPr lang="tr-TR" b="1" dirty="0"/>
              <a:t>: </a:t>
            </a:r>
            <a:r>
              <a:rPr lang="tr-TR" dirty="0"/>
              <a:t>15 dakika sonra kapanma özelliği</a:t>
            </a:r>
            <a:endParaRPr lang="en-US" dirty="0"/>
          </a:p>
          <a:p>
            <a:pPr marL="0" indent="0">
              <a:buNone/>
            </a:pPr>
            <a:r>
              <a:rPr lang="tr-TR" b="1" dirty="0" smtClean="0"/>
              <a:t>	20 </a:t>
            </a:r>
            <a:r>
              <a:rPr lang="tr-TR" b="1" dirty="0" err="1"/>
              <a:t>Mins</a:t>
            </a:r>
            <a:r>
              <a:rPr lang="tr-TR" b="1" dirty="0"/>
              <a:t>: </a:t>
            </a:r>
            <a:r>
              <a:rPr lang="tr-TR" dirty="0"/>
              <a:t>20 dakika sonra kapanma özelliği</a:t>
            </a:r>
            <a:endParaRPr lang="en-US" dirty="0"/>
          </a:p>
          <a:p>
            <a:pPr marL="0" indent="0">
              <a:buNone/>
            </a:pPr>
            <a:r>
              <a:rPr lang="tr-TR" b="1" dirty="0" smtClean="0"/>
              <a:t>	30 </a:t>
            </a:r>
            <a:r>
              <a:rPr lang="tr-TR" b="1" dirty="0" err="1"/>
              <a:t>Mins</a:t>
            </a:r>
            <a:r>
              <a:rPr lang="tr-TR" b="1" dirty="0"/>
              <a:t>: </a:t>
            </a:r>
            <a:r>
              <a:rPr lang="tr-TR" dirty="0"/>
              <a:t>30 dakika sonra kapanma özelliği</a:t>
            </a:r>
            <a:endParaRPr lang="en-US" dirty="0"/>
          </a:p>
          <a:p>
            <a:endParaRPr lang="en-US" dirty="0"/>
          </a:p>
        </p:txBody>
      </p:sp>
    </p:spTree>
    <p:extLst>
      <p:ext uri="{BB962C8B-B14F-4D97-AF65-F5344CB8AC3E}">
        <p14:creationId xmlns:p14="http://schemas.microsoft.com/office/powerpoint/2010/main" val="3865038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1.9.1.2. </a:t>
            </a:r>
            <a:r>
              <a:rPr lang="tr-TR" b="1" dirty="0" err="1"/>
              <a:t>System</a:t>
            </a:r>
            <a:r>
              <a:rPr lang="tr-TR" b="1" dirty="0"/>
              <a:t> </a:t>
            </a:r>
            <a:r>
              <a:rPr lang="tr-TR" b="1" dirty="0" err="1"/>
              <a:t>Setup</a:t>
            </a:r>
            <a:r>
              <a:rPr lang="tr-TR" b="1" dirty="0"/>
              <a:t> Alt </a:t>
            </a:r>
            <a:r>
              <a:rPr lang="tr-TR" b="1" dirty="0" smtClean="0"/>
              <a:t>Menüsü</a:t>
            </a:r>
            <a:endParaRPr lang="en-US" dirty="0"/>
          </a:p>
        </p:txBody>
      </p:sp>
      <p:sp>
        <p:nvSpPr>
          <p:cNvPr id="3" name="İçerik Yer Tutucusu 2"/>
          <p:cNvSpPr>
            <a:spLocks noGrp="1"/>
          </p:cNvSpPr>
          <p:nvPr>
            <p:ph idx="1"/>
          </p:nvPr>
        </p:nvSpPr>
        <p:spPr>
          <a:xfrm>
            <a:off x="685801" y="1652671"/>
            <a:ext cx="10131425" cy="2030688"/>
          </a:xfrm>
        </p:spPr>
        <p:txBody>
          <a:bodyPr/>
          <a:lstStyle/>
          <a:p>
            <a:r>
              <a:rPr lang="tr-TR" dirty="0" err="1"/>
              <a:t>System</a:t>
            </a:r>
            <a:r>
              <a:rPr lang="tr-TR" dirty="0"/>
              <a:t> </a:t>
            </a:r>
            <a:r>
              <a:rPr lang="tr-TR" dirty="0" err="1"/>
              <a:t>setup</a:t>
            </a:r>
            <a:r>
              <a:rPr lang="tr-TR" dirty="0"/>
              <a:t> alt, menüsün alt seçenekleri yanda görülmektedir. Bu bölümlerin ayrıntıları:</a:t>
            </a:r>
            <a:endParaRPr lang="en-US" dirty="0"/>
          </a:p>
          <a:p>
            <a:pPr marL="0" indent="0">
              <a:buNone/>
            </a:pPr>
            <a:r>
              <a:rPr lang="tr-TR" dirty="0" smtClean="0"/>
              <a:t>		</a:t>
            </a:r>
            <a:r>
              <a:rPr lang="tr-TR" dirty="0" err="1" smtClean="0"/>
              <a:t>Communication</a:t>
            </a:r>
            <a:endParaRPr lang="en-US" dirty="0"/>
          </a:p>
          <a:p>
            <a:pPr marL="0" indent="0">
              <a:buNone/>
            </a:pPr>
            <a:r>
              <a:rPr lang="tr-TR" dirty="0" smtClean="0"/>
              <a:t>		</a:t>
            </a:r>
            <a:r>
              <a:rPr lang="tr-TR" dirty="0" err="1" smtClean="0"/>
              <a:t>System</a:t>
            </a:r>
            <a:r>
              <a:rPr lang="tr-TR" dirty="0" smtClean="0"/>
              <a:t> </a:t>
            </a:r>
            <a:r>
              <a:rPr lang="tr-TR" dirty="0" err="1"/>
              <a:t>timer</a:t>
            </a:r>
            <a:endParaRPr lang="en-US" dirty="0"/>
          </a:p>
          <a:p>
            <a:pPr marL="0" indent="0">
              <a:buNone/>
            </a:pPr>
            <a:r>
              <a:rPr lang="tr-TR" dirty="0" smtClean="0"/>
              <a:t>		ID/PW </a:t>
            </a:r>
            <a:r>
              <a:rPr lang="tr-TR" dirty="0" err="1"/>
              <a:t>datemode</a:t>
            </a:r>
            <a:endParaRPr lang="en-US" dirty="0"/>
          </a:p>
          <a:p>
            <a:pPr marL="0" indent="0">
              <a:buNone/>
            </a:pPr>
            <a:r>
              <a:rPr lang="tr-TR" dirty="0" smtClean="0"/>
              <a:t>		</a:t>
            </a:r>
            <a:r>
              <a:rPr lang="tr-TR" dirty="0" err="1" smtClean="0"/>
              <a:t>Communication</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258" y="2220413"/>
            <a:ext cx="2981549" cy="327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730319" y="5649818"/>
            <a:ext cx="4739426" cy="369332"/>
          </a:xfrm>
          <a:prstGeom prst="rect">
            <a:avLst/>
          </a:prstGeom>
          <a:noFill/>
        </p:spPr>
        <p:txBody>
          <a:bodyPr wrap="square" rtlCol="0">
            <a:spAutoFit/>
          </a:bodyPr>
          <a:lstStyle/>
          <a:p>
            <a:pPr algn="ctr"/>
            <a:r>
              <a:rPr lang="tr-TR" b="1" dirty="0"/>
              <a:t>Yüklü programın </a:t>
            </a:r>
            <a:r>
              <a:rPr lang="tr-TR" b="1" dirty="0" err="1"/>
              <a:t>system</a:t>
            </a:r>
            <a:r>
              <a:rPr lang="tr-TR" b="1" dirty="0"/>
              <a:t> </a:t>
            </a:r>
            <a:r>
              <a:rPr lang="tr-TR" b="1" dirty="0" err="1"/>
              <a:t>setup</a:t>
            </a:r>
            <a:r>
              <a:rPr lang="tr-TR" b="1" dirty="0"/>
              <a:t> alt </a:t>
            </a:r>
            <a:r>
              <a:rPr lang="tr-TR" b="1" dirty="0" smtClean="0"/>
              <a:t>menüsü</a:t>
            </a:r>
            <a:endParaRPr lang="en-US" dirty="0"/>
          </a:p>
        </p:txBody>
      </p:sp>
      <p:sp>
        <p:nvSpPr>
          <p:cNvPr id="5" name="Metin kutusu 4"/>
          <p:cNvSpPr txBox="1"/>
          <p:nvPr/>
        </p:nvSpPr>
        <p:spPr>
          <a:xfrm>
            <a:off x="7173578" y="3155163"/>
            <a:ext cx="3837905" cy="1754326"/>
          </a:xfrm>
          <a:prstGeom prst="rect">
            <a:avLst/>
          </a:prstGeom>
          <a:noFill/>
        </p:spPr>
        <p:txBody>
          <a:bodyPr wrap="square" rtlCol="0">
            <a:spAutoFit/>
          </a:bodyPr>
          <a:lstStyle/>
          <a:p>
            <a:r>
              <a:rPr lang="tr-TR" dirty="0"/>
              <a:t>Bu bölümde haberleşme, saat, tarih, şifre gibi bilgilerin görülmesi veya değiştirilmesi sağlanır. Bu menünün alt menüsü aşağıda görülmektedir.</a:t>
            </a:r>
            <a:endParaRPr lang="en-US" dirty="0"/>
          </a:p>
          <a:p>
            <a:r>
              <a:rPr lang="tr-TR" dirty="0"/>
              <a:t> </a:t>
            </a:r>
            <a:endParaRPr lang="en-US" dirty="0"/>
          </a:p>
          <a:p>
            <a:endParaRPr lang="en-US" dirty="0"/>
          </a:p>
        </p:txBody>
      </p:sp>
    </p:spTree>
    <p:extLst>
      <p:ext uri="{BB962C8B-B14F-4D97-AF65-F5344CB8AC3E}">
        <p14:creationId xmlns:p14="http://schemas.microsoft.com/office/powerpoint/2010/main" val="383684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9891" y="339026"/>
            <a:ext cx="10131425" cy="2210992"/>
          </a:xfrm>
        </p:spPr>
        <p:txBody>
          <a:bodyPr>
            <a:normAutofit lnSpcReduction="10000"/>
          </a:bodyPr>
          <a:lstStyle/>
          <a:p>
            <a:r>
              <a:rPr lang="tr-TR" dirty="0"/>
              <a:t>·        </a:t>
            </a:r>
            <a:r>
              <a:rPr lang="tr-TR" dirty="0" err="1"/>
              <a:t>Comm</a:t>
            </a:r>
            <a:r>
              <a:rPr lang="tr-TR" dirty="0"/>
              <a:t>. </a:t>
            </a:r>
            <a:r>
              <a:rPr lang="tr-TR" dirty="0" err="1"/>
              <a:t>parameter</a:t>
            </a:r>
            <a:endParaRPr lang="en-US" dirty="0"/>
          </a:p>
          <a:p>
            <a:pPr marL="0" indent="0">
              <a:buNone/>
            </a:pPr>
            <a:r>
              <a:rPr lang="tr-TR" dirty="0"/>
              <a:t>Bu bölümde el terminalinin bilgisayar ile iletişim ayarlarının belirlenmesini sağlar. Baud Rate   :  Haberleşme hızı seçenekler   :  300, 1200, 2400, 4800, 9600, 19200</a:t>
            </a:r>
            <a:endParaRPr lang="en-US" dirty="0"/>
          </a:p>
          <a:p>
            <a:pPr marL="0" indent="0">
              <a:buNone/>
            </a:pPr>
            <a:r>
              <a:rPr lang="tr-TR" dirty="0" smtClean="0"/>
              <a:t>	</a:t>
            </a:r>
            <a:r>
              <a:rPr lang="tr-TR" dirty="0" err="1" smtClean="0"/>
              <a:t>Parity</a:t>
            </a:r>
            <a:r>
              <a:rPr lang="tr-TR" dirty="0" smtClean="0"/>
              <a:t> </a:t>
            </a:r>
            <a:r>
              <a:rPr lang="tr-TR" dirty="0" err="1"/>
              <a:t>Check</a:t>
            </a:r>
            <a:r>
              <a:rPr lang="tr-TR" dirty="0"/>
              <a:t>:  Eşlik seçenekler :  </a:t>
            </a:r>
            <a:r>
              <a:rPr lang="tr-TR" dirty="0" err="1"/>
              <a:t>None</a:t>
            </a:r>
            <a:r>
              <a:rPr lang="tr-TR" dirty="0"/>
              <a:t>, </a:t>
            </a:r>
            <a:r>
              <a:rPr lang="tr-TR" dirty="0" err="1"/>
              <a:t>space</a:t>
            </a:r>
            <a:r>
              <a:rPr lang="tr-TR" dirty="0"/>
              <a:t>, mark, </a:t>
            </a:r>
            <a:r>
              <a:rPr lang="tr-TR" dirty="0" err="1"/>
              <a:t>odd,even</a:t>
            </a:r>
            <a:endParaRPr lang="en-US" dirty="0"/>
          </a:p>
          <a:p>
            <a:pPr marL="0" indent="0">
              <a:buNone/>
            </a:pPr>
            <a:r>
              <a:rPr lang="tr-TR" dirty="0" smtClean="0"/>
              <a:t>	Data </a:t>
            </a:r>
            <a:r>
              <a:rPr lang="tr-TR" dirty="0" err="1"/>
              <a:t>Bits</a:t>
            </a:r>
            <a:r>
              <a:rPr lang="tr-TR" dirty="0"/>
              <a:t>     :  Veri bitleri seçenekler  :  8,7</a:t>
            </a:r>
            <a:endParaRPr lang="en-US" dirty="0"/>
          </a:p>
          <a:p>
            <a:pPr marL="0" indent="0">
              <a:buNone/>
            </a:pPr>
            <a:r>
              <a:rPr lang="tr-TR" dirty="0" smtClean="0"/>
              <a:t>	Stop </a:t>
            </a:r>
            <a:r>
              <a:rPr lang="tr-TR" dirty="0"/>
              <a:t>Bit       :  Dur bitleri seçenekler   :  </a:t>
            </a:r>
            <a:r>
              <a:rPr lang="tr-TR" dirty="0" smtClean="0"/>
              <a:t>2,1</a:t>
            </a:r>
            <a:endParaRPr lang="en-US" dirty="0"/>
          </a:p>
        </p:txBody>
      </p:sp>
      <p:sp>
        <p:nvSpPr>
          <p:cNvPr id="4" name="İçerik Yer Tutucusu 2"/>
          <p:cNvSpPr txBox="1">
            <a:spLocks/>
          </p:cNvSpPr>
          <p:nvPr/>
        </p:nvSpPr>
        <p:spPr>
          <a:xfrm>
            <a:off x="569892" y="2550019"/>
            <a:ext cx="10131424" cy="190607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tr-TR" dirty="0"/>
              <a:t>·        On </a:t>
            </a:r>
            <a:r>
              <a:rPr lang="tr-TR" dirty="0" err="1"/>
              <a:t>line</a:t>
            </a:r>
            <a:r>
              <a:rPr lang="tr-TR" dirty="0"/>
              <a:t> </a:t>
            </a:r>
            <a:r>
              <a:rPr lang="tr-TR" dirty="0" err="1" smtClean="0"/>
              <a:t>upload</a:t>
            </a:r>
            <a:endParaRPr lang="tr-TR" dirty="0" smtClean="0"/>
          </a:p>
          <a:p>
            <a:r>
              <a:rPr lang="tr-TR" dirty="0" smtClean="0"/>
              <a:t>Bu </a:t>
            </a:r>
            <a:r>
              <a:rPr lang="tr-TR" dirty="0"/>
              <a:t>bölümde otomatik haberleşme yönteminin belirlenmesi sağlanır. </a:t>
            </a:r>
            <a:endParaRPr lang="tr-TR" dirty="0" smtClean="0"/>
          </a:p>
          <a:p>
            <a:pPr marL="0" indent="0">
              <a:buNone/>
            </a:pPr>
            <a:r>
              <a:rPr lang="tr-TR" dirty="0"/>
              <a:t>	</a:t>
            </a:r>
            <a:r>
              <a:rPr lang="tr-TR" dirty="0" smtClean="0"/>
              <a:t>On     </a:t>
            </a:r>
            <a:r>
              <a:rPr lang="tr-TR" dirty="0"/>
              <a:t>: Otomatik haberleşme açık</a:t>
            </a:r>
            <a:endParaRPr lang="en-US" dirty="0"/>
          </a:p>
          <a:p>
            <a:pPr marL="0" indent="0">
              <a:buNone/>
            </a:pPr>
            <a:r>
              <a:rPr lang="tr-TR" dirty="0" smtClean="0"/>
              <a:t>	</a:t>
            </a:r>
            <a:r>
              <a:rPr lang="tr-TR" dirty="0" err="1" smtClean="0"/>
              <a:t>Off</a:t>
            </a:r>
            <a:r>
              <a:rPr lang="tr-TR" dirty="0" smtClean="0"/>
              <a:t>    </a:t>
            </a:r>
            <a:r>
              <a:rPr lang="tr-TR" dirty="0"/>
              <a:t>: Otomatik haberleşme </a:t>
            </a:r>
            <a:r>
              <a:rPr lang="tr-TR" dirty="0" smtClean="0"/>
              <a:t>kapalı</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975" y="2900921"/>
            <a:ext cx="2659577" cy="278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6564960" y="5852021"/>
            <a:ext cx="4507605" cy="369332"/>
          </a:xfrm>
          <a:prstGeom prst="rect">
            <a:avLst/>
          </a:prstGeom>
          <a:noFill/>
        </p:spPr>
        <p:txBody>
          <a:bodyPr wrap="square" rtlCol="0">
            <a:spAutoFit/>
          </a:bodyPr>
          <a:lstStyle/>
          <a:p>
            <a:pPr algn="ctr"/>
            <a:r>
              <a:rPr lang="tr-TR" b="1" dirty="0"/>
              <a:t>Yüklü programın </a:t>
            </a:r>
            <a:r>
              <a:rPr lang="tr-TR" b="1" dirty="0" err="1"/>
              <a:t>system</a:t>
            </a:r>
            <a:r>
              <a:rPr lang="tr-TR" b="1" dirty="0"/>
              <a:t> </a:t>
            </a:r>
            <a:r>
              <a:rPr lang="tr-TR" b="1" dirty="0" err="1"/>
              <a:t>setup</a:t>
            </a:r>
            <a:r>
              <a:rPr lang="tr-TR" b="1" dirty="0"/>
              <a:t> alt menüsü</a:t>
            </a:r>
            <a:endParaRPr lang="en-US" dirty="0"/>
          </a:p>
        </p:txBody>
      </p:sp>
    </p:spTree>
    <p:extLst>
      <p:ext uri="{BB962C8B-B14F-4D97-AF65-F5344CB8AC3E}">
        <p14:creationId xmlns:p14="http://schemas.microsoft.com/office/powerpoint/2010/main" val="2171969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9892" y="313267"/>
            <a:ext cx="10131425" cy="3649133"/>
          </a:xfrm>
        </p:spPr>
        <p:txBody>
          <a:bodyPr/>
          <a:lstStyle/>
          <a:p>
            <a:r>
              <a:rPr lang="tr-TR" dirty="0" err="1"/>
              <a:t>System</a:t>
            </a:r>
            <a:r>
              <a:rPr lang="tr-TR" dirty="0"/>
              <a:t> </a:t>
            </a:r>
            <a:r>
              <a:rPr lang="tr-TR" dirty="0" err="1"/>
              <a:t>timer</a:t>
            </a:r>
            <a:endParaRPr lang="en-US" dirty="0"/>
          </a:p>
          <a:p>
            <a:pPr marL="0" indent="0">
              <a:buNone/>
            </a:pPr>
            <a:r>
              <a:rPr lang="tr-TR" dirty="0" smtClean="0"/>
              <a:t>	Bu </a:t>
            </a:r>
            <a:r>
              <a:rPr lang="tr-TR" dirty="0"/>
              <a:t>bölüm el terminalinin tarih ve saatini gösterir ve değiştirilmesini sağlar</a:t>
            </a:r>
            <a:r>
              <a:rPr lang="tr-TR" dirty="0" smtClean="0"/>
              <a:t>.</a:t>
            </a:r>
          </a:p>
          <a:p>
            <a:r>
              <a:rPr lang="tr-TR" dirty="0"/>
              <a:t>ID/PW /</a:t>
            </a:r>
            <a:r>
              <a:rPr lang="tr-TR" dirty="0" err="1"/>
              <a:t>Date</a:t>
            </a:r>
            <a:r>
              <a:rPr lang="tr-TR" dirty="0"/>
              <a:t> </a:t>
            </a:r>
            <a:r>
              <a:rPr lang="tr-TR" dirty="0" err="1"/>
              <a:t>mode</a:t>
            </a:r>
            <a:endParaRPr lang="en-US" dirty="0"/>
          </a:p>
          <a:p>
            <a:pPr marL="0" indent="0">
              <a:buNone/>
            </a:pPr>
            <a:r>
              <a:rPr lang="tr-TR" dirty="0" smtClean="0"/>
              <a:t>	Bu </a:t>
            </a:r>
            <a:r>
              <a:rPr lang="tr-TR" dirty="0"/>
              <a:t>bölümde tanımlayıcı bir cihaz kodu ve bazı işlemlerin yapılabilmesini de parola sormasını sağlama ve cihazın tarih ayarının değiştirilmesini sağlar.</a:t>
            </a:r>
            <a:endParaRPr lang="en-US" dirty="0"/>
          </a:p>
          <a:p>
            <a:pPr marL="0" indent="0">
              <a:buNone/>
            </a:pPr>
            <a:endParaRPr lang="en-US" dirty="0"/>
          </a:p>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194" y="2656379"/>
            <a:ext cx="3073288" cy="357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440263" y="6229140"/>
            <a:ext cx="4237149" cy="369332"/>
          </a:xfrm>
          <a:prstGeom prst="rect">
            <a:avLst/>
          </a:prstGeom>
          <a:noFill/>
        </p:spPr>
        <p:txBody>
          <a:bodyPr wrap="square" rtlCol="0">
            <a:spAutoFit/>
          </a:bodyPr>
          <a:lstStyle/>
          <a:p>
            <a:r>
              <a:rPr lang="tr-TR" b="1" dirty="0"/>
              <a:t>Yüklü programın </a:t>
            </a:r>
            <a:r>
              <a:rPr lang="tr-TR" b="1" dirty="0" err="1"/>
              <a:t>system</a:t>
            </a:r>
            <a:r>
              <a:rPr lang="tr-TR" b="1" dirty="0"/>
              <a:t> </a:t>
            </a:r>
            <a:r>
              <a:rPr lang="tr-TR" b="1" dirty="0" err="1"/>
              <a:t>setup</a:t>
            </a:r>
            <a:r>
              <a:rPr lang="tr-TR" b="1" dirty="0"/>
              <a:t> alt </a:t>
            </a:r>
            <a:r>
              <a:rPr lang="tr-TR" b="1" dirty="0" smtClean="0"/>
              <a:t>menüsü</a:t>
            </a:r>
            <a:endParaRPr lang="en-US" dirty="0"/>
          </a:p>
        </p:txBody>
      </p:sp>
      <p:sp>
        <p:nvSpPr>
          <p:cNvPr id="6" name="Metin kutusu 5"/>
          <p:cNvSpPr txBox="1"/>
          <p:nvPr/>
        </p:nvSpPr>
        <p:spPr>
          <a:xfrm>
            <a:off x="4671136" y="2873098"/>
            <a:ext cx="6321146" cy="3139321"/>
          </a:xfrm>
          <a:prstGeom prst="rect">
            <a:avLst/>
          </a:prstGeom>
          <a:noFill/>
        </p:spPr>
        <p:txBody>
          <a:bodyPr wrap="square" rtlCol="0">
            <a:spAutoFit/>
          </a:bodyPr>
          <a:lstStyle/>
          <a:p>
            <a:r>
              <a:rPr lang="tr-TR" dirty="0"/>
              <a:t>·        </a:t>
            </a:r>
            <a:r>
              <a:rPr lang="tr-TR" b="1" u="sng" dirty="0"/>
              <a:t>Device ID</a:t>
            </a:r>
            <a:endParaRPr lang="en-US" b="1" u="sng" dirty="0"/>
          </a:p>
          <a:p>
            <a:r>
              <a:rPr lang="tr-TR" dirty="0"/>
              <a:t>El terminaline diğer diğer el terminallerinden ayırmak için istenilen bir cihaz kodu vermek için kullanılır.</a:t>
            </a:r>
            <a:endParaRPr lang="en-US" dirty="0"/>
          </a:p>
          <a:p>
            <a:r>
              <a:rPr lang="tr-TR" dirty="0"/>
              <a:t> </a:t>
            </a:r>
            <a:r>
              <a:rPr lang="tr-TR" dirty="0" smtClean="0"/>
              <a:t>·        </a:t>
            </a:r>
            <a:r>
              <a:rPr lang="tr-TR" b="1" u="sng" dirty="0" err="1"/>
              <a:t>Password</a:t>
            </a:r>
            <a:endParaRPr lang="en-US" b="1" u="sng" dirty="0"/>
          </a:p>
          <a:p>
            <a:r>
              <a:rPr lang="tr-TR" dirty="0"/>
              <a:t>El terminaline yüklü program ve kayıtlı bilgilerin silinmesini gibi işlemlerde bir parola sorulmasını sağlar.</a:t>
            </a:r>
            <a:endParaRPr lang="en-US" dirty="0"/>
          </a:p>
          <a:p>
            <a:r>
              <a:rPr lang="tr-TR" dirty="0" smtClean="0"/>
              <a:t>·        </a:t>
            </a:r>
            <a:r>
              <a:rPr lang="tr-TR" b="1" u="sng" dirty="0" err="1"/>
              <a:t>Date</a:t>
            </a:r>
            <a:r>
              <a:rPr lang="tr-TR" b="1" u="sng" dirty="0"/>
              <a:t> </a:t>
            </a:r>
            <a:r>
              <a:rPr lang="tr-TR" b="1" u="sng" dirty="0" err="1"/>
              <a:t>mode</a:t>
            </a:r>
            <a:endParaRPr lang="en-US" b="1" u="sng" dirty="0"/>
          </a:p>
          <a:p>
            <a:r>
              <a:rPr lang="tr-TR" dirty="0"/>
              <a:t>El </a:t>
            </a:r>
            <a:r>
              <a:rPr lang="tr-TR" dirty="0" err="1"/>
              <a:t>terminanilde</a:t>
            </a:r>
            <a:r>
              <a:rPr lang="tr-TR" dirty="0"/>
              <a:t> tarih ve saat ile işlem yapıldığı zaman tarih ve saat biçiminin nasıl olacağının belirlendiği bölümdür.</a:t>
            </a:r>
            <a:endParaRPr lang="en-US" dirty="0"/>
          </a:p>
          <a:p>
            <a:r>
              <a:rPr lang="tr-TR" dirty="0"/>
              <a:t>DD: Gün (2 haneli)          MM: Ay (2 haneli) </a:t>
            </a:r>
            <a:r>
              <a:rPr lang="tr-TR" dirty="0" err="1"/>
              <a:t>YYYY:Yıl</a:t>
            </a:r>
            <a:r>
              <a:rPr lang="tr-TR" dirty="0"/>
              <a:t> (4 haneli)</a:t>
            </a:r>
            <a:endParaRPr lang="en-US" dirty="0"/>
          </a:p>
          <a:p>
            <a:endParaRPr lang="en-US" dirty="0"/>
          </a:p>
        </p:txBody>
      </p:sp>
    </p:spTree>
    <p:extLst>
      <p:ext uri="{BB962C8B-B14F-4D97-AF65-F5344CB8AC3E}">
        <p14:creationId xmlns:p14="http://schemas.microsoft.com/office/powerpoint/2010/main" val="3173553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1.9.1.3. </a:t>
            </a:r>
            <a:r>
              <a:rPr lang="tr-TR" b="1" dirty="0" err="1"/>
              <a:t>Barcode</a:t>
            </a:r>
            <a:r>
              <a:rPr lang="tr-TR" b="1" dirty="0"/>
              <a:t> </a:t>
            </a:r>
            <a:r>
              <a:rPr lang="tr-TR" b="1" dirty="0" err="1"/>
              <a:t>Setup</a:t>
            </a:r>
            <a:r>
              <a:rPr lang="tr-TR" b="1" dirty="0"/>
              <a:t> Alt </a:t>
            </a:r>
            <a:r>
              <a:rPr lang="tr-TR" b="1" dirty="0" smtClean="0"/>
              <a:t>Menüsü</a:t>
            </a:r>
            <a:endParaRPr lang="en-US" dirty="0"/>
          </a:p>
        </p:txBody>
      </p:sp>
      <p:sp>
        <p:nvSpPr>
          <p:cNvPr id="3" name="İçerik Yer Tutucusu 2"/>
          <p:cNvSpPr>
            <a:spLocks noGrp="1"/>
          </p:cNvSpPr>
          <p:nvPr>
            <p:ph idx="1"/>
          </p:nvPr>
        </p:nvSpPr>
        <p:spPr>
          <a:xfrm>
            <a:off x="685801" y="1884490"/>
            <a:ext cx="10131425" cy="1695837"/>
          </a:xfrm>
        </p:spPr>
        <p:txBody>
          <a:bodyPr/>
          <a:lstStyle/>
          <a:p>
            <a:r>
              <a:rPr lang="tr-TR" dirty="0" err="1"/>
              <a:t>Barcode</a:t>
            </a:r>
            <a:r>
              <a:rPr lang="tr-TR" dirty="0"/>
              <a:t>  </a:t>
            </a:r>
            <a:r>
              <a:rPr lang="tr-TR" dirty="0" err="1"/>
              <a:t>setup</a:t>
            </a:r>
            <a:r>
              <a:rPr lang="tr-TR" dirty="0"/>
              <a:t>  alt  menüsün  alt  seçenekleri  aşağıda  görülmektedir.  Bu  bölümlerin ayrıntıları:</a:t>
            </a:r>
            <a:endParaRPr lang="en-US" dirty="0"/>
          </a:p>
          <a:p>
            <a:pPr marL="0" indent="0">
              <a:buNone/>
            </a:pPr>
            <a:r>
              <a:rPr lang="tr-TR" dirty="0" smtClean="0"/>
              <a:t>		Basic </a:t>
            </a:r>
            <a:r>
              <a:rPr lang="tr-TR" dirty="0"/>
              <a:t>set</a:t>
            </a:r>
            <a:endParaRPr lang="en-US" dirty="0"/>
          </a:p>
          <a:p>
            <a:pPr marL="0" indent="0">
              <a:buNone/>
            </a:pPr>
            <a:r>
              <a:rPr lang="tr-TR" dirty="0" smtClean="0"/>
              <a:t>		</a:t>
            </a:r>
            <a:r>
              <a:rPr lang="tr-TR" dirty="0" err="1" smtClean="0"/>
              <a:t>Advance</a:t>
            </a:r>
            <a:r>
              <a:rPr lang="tr-TR" dirty="0" smtClean="0"/>
              <a:t> set</a:t>
            </a:r>
          </a:p>
          <a:p>
            <a:pPr marL="0" indent="0">
              <a:buNone/>
            </a:pPr>
            <a:r>
              <a:rPr lang="tr-TR" dirty="0"/>
              <a:t>	</a:t>
            </a:r>
            <a:r>
              <a:rPr lang="tr-TR" dirty="0" smtClean="0"/>
              <a:t>	</a:t>
            </a:r>
            <a:r>
              <a:rPr lang="tr-TR" dirty="0" err="1" smtClean="0"/>
              <a:t>Pre</a:t>
            </a:r>
            <a:r>
              <a:rPr lang="tr-TR" dirty="0" smtClean="0"/>
              <a:t>/</a:t>
            </a:r>
            <a:r>
              <a:rPr lang="tr-TR" dirty="0" err="1" smtClean="0"/>
              <a:t>Postamble</a:t>
            </a:r>
            <a:endParaRPr lang="en-US" dirty="0"/>
          </a:p>
        </p:txBody>
      </p:sp>
      <p:pic>
        <p:nvPicPr>
          <p:cNvPr id="30744"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3580327"/>
            <a:ext cx="2492152" cy="289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Metin kutusu 24"/>
          <p:cNvSpPr txBox="1"/>
          <p:nvPr/>
        </p:nvSpPr>
        <p:spPr>
          <a:xfrm>
            <a:off x="0" y="6475809"/>
            <a:ext cx="4314422" cy="1200329"/>
          </a:xfrm>
          <a:prstGeom prst="rect">
            <a:avLst/>
          </a:prstGeom>
          <a:noFill/>
        </p:spPr>
        <p:txBody>
          <a:bodyPr wrap="square" rtlCol="0">
            <a:spAutoFit/>
          </a:bodyPr>
          <a:lstStyle/>
          <a:p>
            <a:r>
              <a:rPr lang="tr-TR" b="1" dirty="0"/>
              <a:t>Yüklü programın </a:t>
            </a:r>
            <a:r>
              <a:rPr lang="tr-TR" b="1" dirty="0" err="1"/>
              <a:t>barcode</a:t>
            </a:r>
            <a:r>
              <a:rPr lang="tr-TR" b="1" dirty="0"/>
              <a:t> </a:t>
            </a:r>
            <a:r>
              <a:rPr lang="tr-TR" b="1" dirty="0" err="1"/>
              <a:t>setup</a:t>
            </a:r>
            <a:r>
              <a:rPr lang="tr-TR" b="1" dirty="0"/>
              <a:t> alt menüsü</a:t>
            </a:r>
            <a:endParaRPr lang="en-US" dirty="0"/>
          </a:p>
          <a:p>
            <a:r>
              <a:rPr lang="tr-TR" dirty="0"/>
              <a:t> </a:t>
            </a:r>
            <a:endParaRPr lang="en-US" dirty="0"/>
          </a:p>
          <a:p>
            <a:r>
              <a:rPr lang="tr-TR" dirty="0"/>
              <a:t> </a:t>
            </a:r>
            <a:endParaRPr lang="en-US" dirty="0"/>
          </a:p>
          <a:p>
            <a:endParaRPr lang="en-US" dirty="0"/>
          </a:p>
        </p:txBody>
      </p:sp>
      <p:sp>
        <p:nvSpPr>
          <p:cNvPr id="26" name="Metin kutusu 25"/>
          <p:cNvSpPr txBox="1"/>
          <p:nvPr/>
        </p:nvSpPr>
        <p:spPr>
          <a:xfrm>
            <a:off x="3670571" y="2732408"/>
            <a:ext cx="8328245" cy="3970318"/>
          </a:xfrm>
          <a:prstGeom prst="rect">
            <a:avLst/>
          </a:prstGeom>
          <a:noFill/>
        </p:spPr>
        <p:txBody>
          <a:bodyPr wrap="square" rtlCol="0">
            <a:spAutoFit/>
          </a:bodyPr>
          <a:lstStyle/>
          <a:p>
            <a:r>
              <a:rPr lang="tr-TR" dirty="0"/>
              <a:t>Basic </a:t>
            </a:r>
            <a:r>
              <a:rPr lang="tr-TR" dirty="0" smtClean="0"/>
              <a:t>set</a:t>
            </a:r>
            <a:endParaRPr lang="en-US" dirty="0"/>
          </a:p>
          <a:p>
            <a:r>
              <a:rPr lang="tr-TR" dirty="0" err="1"/>
              <a:t>Barcode</a:t>
            </a:r>
            <a:r>
              <a:rPr lang="tr-TR" dirty="0"/>
              <a:t>  </a:t>
            </a:r>
            <a:r>
              <a:rPr lang="tr-TR" dirty="0" err="1"/>
              <a:t>setup</a:t>
            </a:r>
            <a:r>
              <a:rPr lang="tr-TR" dirty="0"/>
              <a:t>  menüsünün  ilk seçeneği  olan  “Basic Set”  alt  menüsü  bazı  barkod tiplerinin </a:t>
            </a:r>
            <a:r>
              <a:rPr lang="tr-TR" u="sng" dirty="0"/>
              <a:t>temel</a:t>
            </a:r>
            <a:r>
              <a:rPr lang="tr-TR" dirty="0"/>
              <a:t> seçeneklerinin belirlenmesini sağlar. Menünün bölümleri ve ayrıntıları şunlardır:</a:t>
            </a:r>
            <a:endParaRPr lang="en-US" dirty="0"/>
          </a:p>
          <a:p>
            <a:r>
              <a:rPr lang="tr-TR" dirty="0" smtClean="0"/>
              <a:t>·        </a:t>
            </a:r>
            <a:r>
              <a:rPr lang="tr-TR" dirty="0"/>
              <a:t>EAN / UPC</a:t>
            </a:r>
            <a:endParaRPr lang="en-US" dirty="0"/>
          </a:p>
          <a:p>
            <a:r>
              <a:rPr lang="tr-TR" dirty="0" err="1"/>
              <a:t>Off</a:t>
            </a:r>
            <a:r>
              <a:rPr lang="tr-TR" dirty="0"/>
              <a:t>:  EAN ve UPC tipi barkodların okunabilirliğini kapatır. On:  EAN ve UPC tipi barkodların okunabilirliğini açar.</a:t>
            </a:r>
            <a:endParaRPr lang="en-US" dirty="0"/>
          </a:p>
          <a:p>
            <a:r>
              <a:rPr lang="tr-TR" dirty="0"/>
              <a:t>Bu seçenek “On” yapıldığında M2 tuşu ile EAN ve UPC tipi barkodların </a:t>
            </a:r>
            <a:r>
              <a:rPr lang="tr-TR" dirty="0" err="1" smtClean="0"/>
              <a:t>ayrıntılıolarak</a:t>
            </a:r>
            <a:r>
              <a:rPr lang="tr-TR" dirty="0" smtClean="0"/>
              <a:t> </a:t>
            </a:r>
            <a:r>
              <a:rPr lang="tr-TR" dirty="0"/>
              <a:t>ayarları görülebilir veya değiştirilebilir.</a:t>
            </a:r>
            <a:endParaRPr lang="en-US" dirty="0"/>
          </a:p>
          <a:p>
            <a:r>
              <a:rPr lang="tr-TR" dirty="0"/>
              <a:t>UPC-A </a:t>
            </a:r>
            <a:r>
              <a:rPr lang="tr-TR" dirty="0" err="1"/>
              <a:t>Digits</a:t>
            </a:r>
            <a:r>
              <a:rPr lang="tr-TR" dirty="0"/>
              <a:t>: UPC-A tipindeki barkodların kaç haneli </a:t>
            </a:r>
            <a:r>
              <a:rPr lang="tr-TR" dirty="0" smtClean="0"/>
              <a:t>olarak okunacağını </a:t>
            </a:r>
            <a:r>
              <a:rPr lang="tr-TR" dirty="0"/>
              <a:t>belirler.</a:t>
            </a:r>
            <a:endParaRPr lang="en-US" dirty="0"/>
          </a:p>
          <a:p>
            <a:r>
              <a:rPr lang="tr-TR" dirty="0"/>
              <a:t>11~13 değerleri olabilir.</a:t>
            </a:r>
            <a:endParaRPr lang="en-US" dirty="0"/>
          </a:p>
          <a:p>
            <a:r>
              <a:rPr lang="tr-TR" dirty="0"/>
              <a:t>UPC-E </a:t>
            </a:r>
            <a:r>
              <a:rPr lang="tr-TR" dirty="0" err="1"/>
              <a:t>Digits</a:t>
            </a:r>
            <a:r>
              <a:rPr lang="tr-TR" dirty="0"/>
              <a:t>: UPC-E tipindeki barkodların kaç haneli olarak okunacağını belirler.</a:t>
            </a:r>
            <a:endParaRPr lang="en-US" dirty="0"/>
          </a:p>
          <a:p>
            <a:r>
              <a:rPr lang="tr-TR" dirty="0"/>
              <a:t>6~8 değerleri olabilir.</a:t>
            </a:r>
            <a:endParaRPr lang="en-US" dirty="0"/>
          </a:p>
          <a:p>
            <a:endParaRPr lang="en-US" dirty="0"/>
          </a:p>
        </p:txBody>
      </p:sp>
    </p:spTree>
    <p:extLst>
      <p:ext uri="{BB962C8B-B14F-4D97-AF65-F5344CB8AC3E}">
        <p14:creationId xmlns:p14="http://schemas.microsoft.com/office/powerpoint/2010/main" val="320040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lnSpcReduction="10000"/>
          </a:bodyPr>
          <a:lstStyle/>
          <a:p>
            <a:r>
              <a:rPr lang="tr-TR" dirty="0"/>
              <a:t>·        </a:t>
            </a:r>
            <a:r>
              <a:rPr lang="tr-TR" b="1" u="sng" dirty="0"/>
              <a:t>UPC-E </a:t>
            </a:r>
            <a:r>
              <a:rPr lang="tr-TR" b="1" u="sng" dirty="0" err="1"/>
              <a:t>To</a:t>
            </a:r>
            <a:r>
              <a:rPr lang="tr-TR" b="1" u="sng" dirty="0"/>
              <a:t> UPC-A</a:t>
            </a:r>
            <a:endParaRPr lang="en-US" b="1" u="sng" dirty="0"/>
          </a:p>
          <a:p>
            <a:pPr marL="0" indent="0">
              <a:buNone/>
            </a:pPr>
            <a:r>
              <a:rPr lang="tr-TR" dirty="0" smtClean="0"/>
              <a:t>		On: UPC-E tipindeki barkodların UPC-A tipine çevrilmesini sağlar.</a:t>
            </a:r>
            <a:endParaRPr lang="en-US" dirty="0" smtClean="0"/>
          </a:p>
          <a:p>
            <a:pPr marL="0" indent="0">
              <a:buNone/>
            </a:pPr>
            <a:r>
              <a:rPr lang="tr-TR" dirty="0" smtClean="0"/>
              <a:t>		</a:t>
            </a:r>
            <a:r>
              <a:rPr lang="tr-TR" dirty="0" err="1" smtClean="0"/>
              <a:t>Off</a:t>
            </a:r>
            <a:r>
              <a:rPr lang="tr-TR" dirty="0"/>
              <a:t>: UPC-E tipindeki barkodların UPC-A tipine çevrilmemesini sağlar.</a:t>
            </a:r>
            <a:endParaRPr lang="en-US" dirty="0"/>
          </a:p>
          <a:p>
            <a:r>
              <a:rPr lang="tr-TR" b="1" dirty="0"/>
              <a:t>·        </a:t>
            </a:r>
            <a:r>
              <a:rPr lang="tr-TR" b="1" u="sng" dirty="0" err="1"/>
              <a:t>Code</a:t>
            </a:r>
            <a:r>
              <a:rPr lang="tr-TR" b="1" u="sng" dirty="0"/>
              <a:t> 39</a:t>
            </a:r>
            <a:endParaRPr lang="en-US" b="1" u="sng" dirty="0"/>
          </a:p>
          <a:p>
            <a:pPr marL="0" indent="0">
              <a:buNone/>
            </a:pPr>
            <a:r>
              <a:rPr lang="tr-TR" dirty="0"/>
              <a:t>	</a:t>
            </a:r>
            <a:r>
              <a:rPr lang="tr-TR" dirty="0" smtClean="0"/>
              <a:t>	</a:t>
            </a:r>
            <a:r>
              <a:rPr lang="tr-TR" dirty="0" err="1" smtClean="0"/>
              <a:t>Off</a:t>
            </a:r>
            <a:r>
              <a:rPr lang="tr-TR" dirty="0"/>
              <a:t>:  </a:t>
            </a:r>
            <a:r>
              <a:rPr lang="tr-TR" dirty="0" err="1"/>
              <a:t>Code</a:t>
            </a:r>
            <a:r>
              <a:rPr lang="tr-TR" dirty="0"/>
              <a:t> 39 tipi barkodların okunabilirliğini kapatır. </a:t>
            </a:r>
            <a:endParaRPr lang="tr-TR" dirty="0" smtClean="0"/>
          </a:p>
          <a:p>
            <a:pPr marL="0" indent="0">
              <a:buNone/>
            </a:pPr>
            <a:r>
              <a:rPr lang="tr-TR" dirty="0"/>
              <a:t>	</a:t>
            </a:r>
            <a:r>
              <a:rPr lang="tr-TR" dirty="0" smtClean="0"/>
              <a:t>	On</a:t>
            </a:r>
            <a:r>
              <a:rPr lang="tr-TR" dirty="0"/>
              <a:t>:  </a:t>
            </a:r>
            <a:r>
              <a:rPr lang="tr-TR" dirty="0" err="1"/>
              <a:t>Code</a:t>
            </a:r>
            <a:r>
              <a:rPr lang="tr-TR" dirty="0"/>
              <a:t> 39 tipi barkodların okunabilirliğini açar.</a:t>
            </a:r>
            <a:endParaRPr lang="en-US" dirty="0"/>
          </a:p>
          <a:p>
            <a:r>
              <a:rPr lang="tr-TR" dirty="0" smtClean="0"/>
              <a:t>·        </a:t>
            </a:r>
            <a:r>
              <a:rPr lang="tr-TR" b="1" u="sng" dirty="0" err="1"/>
              <a:t>Code</a:t>
            </a:r>
            <a:r>
              <a:rPr lang="tr-TR" b="1" u="sng" dirty="0"/>
              <a:t> 39 CDV</a:t>
            </a:r>
            <a:endParaRPr lang="en-US" b="1" u="sng" dirty="0"/>
          </a:p>
          <a:p>
            <a:pPr marL="0" indent="0">
              <a:buNone/>
            </a:pPr>
            <a:r>
              <a:rPr lang="tr-TR" dirty="0" smtClean="0"/>
              <a:t>		</a:t>
            </a:r>
            <a:r>
              <a:rPr lang="tr-TR" dirty="0" err="1" smtClean="0"/>
              <a:t>Off</a:t>
            </a:r>
            <a:r>
              <a:rPr lang="tr-TR" dirty="0"/>
              <a:t>:  </a:t>
            </a:r>
            <a:r>
              <a:rPr lang="tr-TR" dirty="0" err="1"/>
              <a:t>Code</a:t>
            </a:r>
            <a:r>
              <a:rPr lang="tr-TR" dirty="0"/>
              <a:t> 39 tipi barkodlarda kontrol karakter kontrolü yapılmamasını sağlar. </a:t>
            </a:r>
            <a:endParaRPr lang="tr-TR" dirty="0" smtClean="0"/>
          </a:p>
          <a:p>
            <a:pPr marL="0" indent="0">
              <a:buNone/>
            </a:pPr>
            <a:r>
              <a:rPr lang="tr-TR" dirty="0" smtClean="0"/>
              <a:t>		On</a:t>
            </a:r>
            <a:r>
              <a:rPr lang="tr-TR" dirty="0"/>
              <a:t>:  </a:t>
            </a:r>
            <a:r>
              <a:rPr lang="tr-TR" dirty="0" err="1"/>
              <a:t>Code</a:t>
            </a:r>
            <a:r>
              <a:rPr lang="tr-TR" dirty="0"/>
              <a:t> 39 tipi barkodlarda kontrol karakter kontrolü yapılmasını sağlar.</a:t>
            </a:r>
            <a:endParaRPr lang="en-US" dirty="0"/>
          </a:p>
          <a:p>
            <a:endParaRPr lang="en-US" dirty="0"/>
          </a:p>
        </p:txBody>
      </p:sp>
    </p:spTree>
    <p:extLst>
      <p:ext uri="{BB962C8B-B14F-4D97-AF65-F5344CB8AC3E}">
        <p14:creationId xmlns:p14="http://schemas.microsoft.com/office/powerpoint/2010/main" val="1011808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7"/>
            <a:ext cx="10402909" cy="3704941"/>
          </a:xfrm>
        </p:spPr>
        <p:txBody>
          <a:bodyPr>
            <a:normAutofit/>
          </a:bodyPr>
          <a:lstStyle/>
          <a:p>
            <a:r>
              <a:rPr lang="tr-TR" dirty="0"/>
              <a:t>·        </a:t>
            </a:r>
            <a:r>
              <a:rPr lang="tr-TR" dirty="0" err="1"/>
              <a:t>Code</a:t>
            </a:r>
            <a:r>
              <a:rPr lang="tr-TR" dirty="0"/>
              <a:t> 39 ST / </a:t>
            </a:r>
            <a:r>
              <a:rPr lang="tr-TR" dirty="0" smtClean="0"/>
              <a:t>SP</a:t>
            </a:r>
            <a:endParaRPr lang="en-US" dirty="0"/>
          </a:p>
          <a:p>
            <a:pPr marL="0" indent="0">
              <a:buNone/>
            </a:pPr>
            <a:r>
              <a:rPr lang="tr-TR" dirty="0" smtClean="0"/>
              <a:t>		</a:t>
            </a:r>
            <a:r>
              <a:rPr lang="tr-TR" dirty="0" err="1" smtClean="0"/>
              <a:t>Send</a:t>
            </a:r>
            <a:r>
              <a:rPr lang="tr-TR" dirty="0"/>
              <a:t>:  </a:t>
            </a:r>
            <a:r>
              <a:rPr lang="tr-TR" dirty="0" err="1"/>
              <a:t>Code</a:t>
            </a:r>
            <a:r>
              <a:rPr lang="tr-TR" dirty="0"/>
              <a:t> 39 tipi barkodlarda baş ve sondaki yıldız işaretlerinin okunmasını sağlar. </a:t>
            </a:r>
            <a:endParaRPr lang="tr-TR" dirty="0" smtClean="0"/>
          </a:p>
          <a:p>
            <a:pPr marL="0" indent="0">
              <a:buNone/>
            </a:pPr>
            <a:r>
              <a:rPr lang="tr-TR" dirty="0" smtClean="0"/>
              <a:t>		No </a:t>
            </a:r>
            <a:r>
              <a:rPr lang="tr-TR" dirty="0" err="1"/>
              <a:t>Send</a:t>
            </a:r>
            <a:r>
              <a:rPr lang="tr-TR" dirty="0"/>
              <a:t>:  </a:t>
            </a:r>
            <a:r>
              <a:rPr lang="tr-TR" dirty="0" err="1"/>
              <a:t>Code</a:t>
            </a:r>
            <a:r>
              <a:rPr lang="tr-TR" dirty="0"/>
              <a:t> 39 tipi barkodlarda baş ve sondaki yıldız işaretlerinin </a:t>
            </a:r>
            <a:r>
              <a:rPr lang="tr-TR" dirty="0" smtClean="0"/>
              <a:t>okunmamasını</a:t>
            </a:r>
            <a:r>
              <a:rPr lang="tr-TR" dirty="0"/>
              <a:t> </a:t>
            </a:r>
            <a:r>
              <a:rPr lang="tr-TR" dirty="0" smtClean="0"/>
              <a:t>sağlar</a:t>
            </a:r>
            <a:r>
              <a:rPr lang="tr-TR" dirty="0"/>
              <a:t>.</a:t>
            </a:r>
            <a:endParaRPr lang="en-US" dirty="0"/>
          </a:p>
          <a:p>
            <a:r>
              <a:rPr lang="tr-TR" dirty="0" smtClean="0"/>
              <a:t>·        </a:t>
            </a:r>
            <a:r>
              <a:rPr lang="tr-TR" dirty="0" err="1"/>
              <a:t>Code</a:t>
            </a:r>
            <a:r>
              <a:rPr lang="tr-TR" dirty="0"/>
              <a:t> 39 CKD</a:t>
            </a:r>
            <a:endParaRPr lang="en-US" dirty="0"/>
          </a:p>
          <a:p>
            <a:pPr marL="0" indent="0">
              <a:buNone/>
            </a:pPr>
            <a:r>
              <a:rPr lang="tr-TR" dirty="0" smtClean="0"/>
              <a:t>		No </a:t>
            </a:r>
            <a:r>
              <a:rPr lang="tr-TR" dirty="0" err="1"/>
              <a:t>Send</a:t>
            </a:r>
            <a:r>
              <a:rPr lang="tr-TR" dirty="0"/>
              <a:t>:  </a:t>
            </a:r>
            <a:r>
              <a:rPr lang="tr-TR" dirty="0" err="1"/>
              <a:t>Code</a:t>
            </a:r>
            <a:r>
              <a:rPr lang="tr-TR" dirty="0"/>
              <a:t> 39 tipi barkodlarda kontrol karakterin okunmamasını sağlar. </a:t>
            </a:r>
            <a:endParaRPr lang="tr-TR" dirty="0" smtClean="0"/>
          </a:p>
          <a:p>
            <a:pPr marL="0" indent="0">
              <a:buNone/>
            </a:pPr>
            <a:r>
              <a:rPr lang="tr-TR" dirty="0" smtClean="0"/>
              <a:t>		</a:t>
            </a:r>
            <a:r>
              <a:rPr lang="tr-TR" dirty="0" err="1" smtClean="0"/>
              <a:t>Send</a:t>
            </a:r>
            <a:r>
              <a:rPr lang="tr-TR" dirty="0"/>
              <a:t>:  </a:t>
            </a:r>
            <a:r>
              <a:rPr lang="tr-TR" dirty="0" err="1"/>
              <a:t>Code</a:t>
            </a:r>
            <a:r>
              <a:rPr lang="tr-TR" dirty="0"/>
              <a:t> 39 tipi barkodlarda kontrol karakterin okunmasını sağlar.</a:t>
            </a:r>
            <a:endParaRPr lang="en-US" dirty="0"/>
          </a:p>
          <a:p>
            <a:r>
              <a:rPr lang="tr-TR" dirty="0" smtClean="0"/>
              <a:t>·        </a:t>
            </a:r>
            <a:r>
              <a:rPr lang="tr-TR" dirty="0"/>
              <a:t>F ASCII </a:t>
            </a:r>
            <a:r>
              <a:rPr lang="tr-TR" dirty="0" err="1"/>
              <a:t>code</a:t>
            </a:r>
            <a:r>
              <a:rPr lang="tr-TR" dirty="0"/>
              <a:t> 39</a:t>
            </a:r>
            <a:endParaRPr lang="en-US" dirty="0"/>
          </a:p>
          <a:p>
            <a:pPr marL="0" indent="0">
              <a:buNone/>
            </a:pPr>
            <a:r>
              <a:rPr lang="tr-TR" dirty="0" smtClean="0"/>
              <a:t>		On</a:t>
            </a:r>
            <a:r>
              <a:rPr lang="tr-TR" dirty="0"/>
              <a:t>: ASCII tablosundaki tüm </a:t>
            </a:r>
            <a:r>
              <a:rPr lang="tr-TR" dirty="0" err="1"/>
              <a:t>karekterleri</a:t>
            </a:r>
            <a:r>
              <a:rPr lang="tr-TR" dirty="0"/>
              <a:t> içeren </a:t>
            </a:r>
            <a:r>
              <a:rPr lang="tr-TR" dirty="0" err="1"/>
              <a:t>Code</a:t>
            </a:r>
            <a:r>
              <a:rPr lang="tr-TR" dirty="0"/>
              <a:t> 39 tipi barkodların </a:t>
            </a:r>
            <a:r>
              <a:rPr lang="tr-TR" dirty="0" smtClean="0"/>
              <a:t>okunmasını</a:t>
            </a:r>
            <a:r>
              <a:rPr lang="tr-TR" dirty="0"/>
              <a:t> </a:t>
            </a:r>
            <a:r>
              <a:rPr lang="tr-TR" dirty="0" smtClean="0"/>
              <a:t>sağlar</a:t>
            </a:r>
            <a:r>
              <a:rPr lang="tr-TR" dirty="0"/>
              <a:t>.</a:t>
            </a:r>
            <a:endParaRPr lang="en-US" dirty="0"/>
          </a:p>
          <a:p>
            <a:pPr marL="0" indent="0">
              <a:buNone/>
            </a:pPr>
            <a:r>
              <a:rPr lang="tr-TR" dirty="0" smtClean="0"/>
              <a:t>		</a:t>
            </a:r>
            <a:r>
              <a:rPr lang="tr-TR" dirty="0" err="1" smtClean="0"/>
              <a:t>Off</a:t>
            </a:r>
            <a:r>
              <a:rPr lang="tr-TR" dirty="0"/>
              <a:t>:  ASCII  tablosundaki  standart  </a:t>
            </a:r>
            <a:r>
              <a:rPr lang="tr-TR" dirty="0" err="1"/>
              <a:t>karekterleri</a:t>
            </a:r>
            <a:r>
              <a:rPr lang="tr-TR" dirty="0"/>
              <a:t>  içeren  </a:t>
            </a:r>
            <a:r>
              <a:rPr lang="tr-TR" dirty="0" err="1"/>
              <a:t>Code</a:t>
            </a:r>
            <a:r>
              <a:rPr lang="tr-TR" dirty="0"/>
              <a:t>  39  tipi  barkodların okunmasını sağlar</a:t>
            </a:r>
            <a:r>
              <a:rPr lang="tr-TR" dirty="0" smtClean="0"/>
              <a:t>.</a:t>
            </a:r>
            <a:endParaRPr lang="en-US" dirty="0"/>
          </a:p>
        </p:txBody>
      </p:sp>
    </p:spTree>
    <p:extLst>
      <p:ext uri="{BB962C8B-B14F-4D97-AF65-F5344CB8AC3E}">
        <p14:creationId xmlns:p14="http://schemas.microsoft.com/office/powerpoint/2010/main" val="2453853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210356"/>
            <a:ext cx="10131425" cy="832834"/>
          </a:xfrm>
        </p:spPr>
        <p:txBody>
          <a:bodyPr/>
          <a:lstStyle/>
          <a:p>
            <a:r>
              <a:rPr lang="tr-TR" b="1" dirty="0"/>
              <a:t>1.1. El Terminalinin Teknik </a:t>
            </a:r>
            <a:r>
              <a:rPr lang="tr-TR" b="1" dirty="0" smtClean="0"/>
              <a:t>Özellikleri</a:t>
            </a:r>
            <a:endParaRPr lang="en-US" dirty="0"/>
          </a:p>
        </p:txBody>
      </p:sp>
      <p:sp>
        <p:nvSpPr>
          <p:cNvPr id="3" name="İçerik Yer Tutucusu 2"/>
          <p:cNvSpPr>
            <a:spLocks noGrp="1"/>
          </p:cNvSpPr>
          <p:nvPr>
            <p:ph idx="1"/>
          </p:nvPr>
        </p:nvSpPr>
        <p:spPr>
          <a:xfrm>
            <a:off x="685799" y="1043190"/>
            <a:ext cx="10131425" cy="845832"/>
          </a:xfrm>
        </p:spPr>
        <p:txBody>
          <a:bodyPr/>
          <a:lstStyle/>
          <a:p>
            <a:r>
              <a:rPr lang="tr-TR" dirty="0"/>
              <a:t>Genel olarak el terminallerinin özellikleri aşağıdaki gibidir. İşlevsel ve fonksiyonel açıdan bu özellikleri farklılık gösterebilir</a:t>
            </a:r>
            <a:r>
              <a:rPr lang="tr-TR" dirty="0" smtClean="0"/>
              <a: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12" y="1876024"/>
            <a:ext cx="3886202" cy="438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436" y="1876024"/>
            <a:ext cx="6798884" cy="140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392527" y="6258860"/>
            <a:ext cx="3065172" cy="369332"/>
          </a:xfrm>
          <a:prstGeom prst="rect">
            <a:avLst/>
          </a:prstGeom>
          <a:noFill/>
        </p:spPr>
        <p:txBody>
          <a:bodyPr wrap="square" rtlCol="0">
            <a:spAutoFit/>
          </a:bodyPr>
          <a:lstStyle/>
          <a:p>
            <a:pPr algn="ctr"/>
            <a:r>
              <a:rPr lang="tr-TR" b="1" dirty="0"/>
              <a:t>El terminali çalışma gereçleri</a:t>
            </a:r>
            <a:endParaRPr lang="en-US" dirty="0"/>
          </a:p>
        </p:txBody>
      </p:sp>
      <p:sp>
        <p:nvSpPr>
          <p:cNvPr id="5" name="Metin kutusu 4"/>
          <p:cNvSpPr txBox="1"/>
          <p:nvPr/>
        </p:nvSpPr>
        <p:spPr>
          <a:xfrm>
            <a:off x="6787745" y="3286008"/>
            <a:ext cx="3374265" cy="369332"/>
          </a:xfrm>
          <a:prstGeom prst="rect">
            <a:avLst/>
          </a:prstGeom>
          <a:noFill/>
        </p:spPr>
        <p:txBody>
          <a:bodyPr wrap="square" rtlCol="0">
            <a:spAutoFit/>
          </a:bodyPr>
          <a:lstStyle/>
          <a:p>
            <a:pPr algn="ctr"/>
            <a:r>
              <a:rPr lang="tr-TR" b="1" dirty="0"/>
              <a:t>El terminali işlemci özelliği örneği</a:t>
            </a:r>
            <a:endParaRPr 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436" y="3655340"/>
            <a:ext cx="6798884" cy="249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6729500" y="6258860"/>
            <a:ext cx="3490754" cy="369332"/>
          </a:xfrm>
          <a:prstGeom prst="rect">
            <a:avLst/>
          </a:prstGeom>
          <a:noFill/>
        </p:spPr>
        <p:txBody>
          <a:bodyPr wrap="square" rtlCol="0">
            <a:spAutoFit/>
          </a:bodyPr>
          <a:lstStyle/>
          <a:p>
            <a:pPr algn="ctr"/>
            <a:r>
              <a:rPr lang="tr-TR" b="1" dirty="0"/>
              <a:t>El terminali görüntü özelliği örneği</a:t>
            </a:r>
            <a:endParaRPr lang="en-US" dirty="0"/>
          </a:p>
        </p:txBody>
      </p:sp>
    </p:spTree>
    <p:extLst>
      <p:ext uri="{BB962C8B-B14F-4D97-AF65-F5344CB8AC3E}">
        <p14:creationId xmlns:p14="http://schemas.microsoft.com/office/powerpoint/2010/main" val="2148308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1" y="631065"/>
            <a:ext cx="10131425" cy="5160135"/>
          </a:xfrm>
        </p:spPr>
        <p:txBody>
          <a:bodyPr>
            <a:normAutofit fontScale="92500" lnSpcReduction="20000"/>
          </a:bodyPr>
          <a:lstStyle/>
          <a:p>
            <a:r>
              <a:rPr lang="tr-TR" dirty="0"/>
              <a:t>·        </a:t>
            </a:r>
            <a:r>
              <a:rPr lang="tr-TR" b="1" u="sng" dirty="0" err="1"/>
              <a:t>Codabar</a:t>
            </a:r>
            <a:endParaRPr lang="en-US" b="1" u="sng" dirty="0"/>
          </a:p>
          <a:p>
            <a:pPr marL="0" indent="0">
              <a:buNone/>
            </a:pPr>
            <a:r>
              <a:rPr lang="tr-TR" dirty="0" smtClean="0"/>
              <a:t>		</a:t>
            </a:r>
            <a:r>
              <a:rPr lang="tr-TR" dirty="0" err="1" smtClean="0"/>
              <a:t>Off</a:t>
            </a:r>
            <a:r>
              <a:rPr lang="tr-TR" dirty="0"/>
              <a:t>:  </a:t>
            </a:r>
            <a:r>
              <a:rPr lang="tr-TR" dirty="0" err="1"/>
              <a:t>Codabar</a:t>
            </a:r>
            <a:r>
              <a:rPr lang="tr-TR" dirty="0"/>
              <a:t> tipi barkodların okunmamasını sağlar. </a:t>
            </a:r>
            <a:endParaRPr lang="tr-TR" dirty="0" smtClean="0"/>
          </a:p>
          <a:p>
            <a:pPr marL="0" indent="0">
              <a:buNone/>
            </a:pPr>
            <a:r>
              <a:rPr lang="tr-TR" dirty="0" smtClean="0"/>
              <a:t>		On</a:t>
            </a:r>
            <a:r>
              <a:rPr lang="tr-TR" dirty="0"/>
              <a:t>:  </a:t>
            </a:r>
            <a:r>
              <a:rPr lang="tr-TR" dirty="0" err="1"/>
              <a:t>Codabar</a:t>
            </a:r>
            <a:r>
              <a:rPr lang="tr-TR" dirty="0"/>
              <a:t> tipi barkodların okunmasını sağlar.</a:t>
            </a:r>
            <a:endParaRPr lang="en-US" dirty="0"/>
          </a:p>
          <a:p>
            <a:r>
              <a:rPr lang="tr-TR" dirty="0" smtClean="0"/>
              <a:t>·        </a:t>
            </a:r>
            <a:r>
              <a:rPr lang="tr-TR" b="1" u="sng" dirty="0" err="1"/>
              <a:t>Codabar</a:t>
            </a:r>
            <a:r>
              <a:rPr lang="tr-TR" b="1" u="sng" dirty="0"/>
              <a:t> CDV</a:t>
            </a:r>
            <a:endParaRPr lang="en-US" b="1" u="sng" dirty="0"/>
          </a:p>
          <a:p>
            <a:pPr marL="0" indent="0">
              <a:buNone/>
            </a:pPr>
            <a:r>
              <a:rPr lang="tr-TR" dirty="0" smtClean="0"/>
              <a:t>		</a:t>
            </a:r>
            <a:r>
              <a:rPr lang="tr-TR" dirty="0" err="1" smtClean="0"/>
              <a:t>Off</a:t>
            </a:r>
            <a:r>
              <a:rPr lang="tr-TR" dirty="0"/>
              <a:t>:  </a:t>
            </a:r>
            <a:r>
              <a:rPr lang="tr-TR" dirty="0" err="1"/>
              <a:t>Codabar</a:t>
            </a:r>
            <a:r>
              <a:rPr lang="tr-TR" dirty="0"/>
              <a:t> tipi barkodlarda kontrol karakter kontrolü yapılmamasını sağlar. </a:t>
            </a:r>
            <a:endParaRPr lang="tr-TR" dirty="0" smtClean="0"/>
          </a:p>
          <a:p>
            <a:pPr marL="0" indent="0">
              <a:buNone/>
            </a:pPr>
            <a:r>
              <a:rPr lang="tr-TR" dirty="0" smtClean="0"/>
              <a:t>		On</a:t>
            </a:r>
            <a:r>
              <a:rPr lang="tr-TR" dirty="0"/>
              <a:t>:  </a:t>
            </a:r>
            <a:r>
              <a:rPr lang="tr-TR" dirty="0" err="1"/>
              <a:t>Codabar</a:t>
            </a:r>
            <a:r>
              <a:rPr lang="tr-TR" dirty="0"/>
              <a:t> tipi barkodlarda kontrol karakter kontrolü yapılmasını sağlar.</a:t>
            </a:r>
            <a:endParaRPr lang="en-US" dirty="0"/>
          </a:p>
          <a:p>
            <a:r>
              <a:rPr lang="tr-TR" dirty="0" smtClean="0"/>
              <a:t>·        </a:t>
            </a:r>
            <a:r>
              <a:rPr lang="tr-TR" b="1" u="sng" dirty="0" err="1"/>
              <a:t>Codabar</a:t>
            </a:r>
            <a:r>
              <a:rPr lang="tr-TR" b="1" u="sng" dirty="0"/>
              <a:t> ST / SP</a:t>
            </a:r>
            <a:endParaRPr lang="en-US" b="1" u="sng" dirty="0"/>
          </a:p>
          <a:p>
            <a:pPr marL="0" indent="0">
              <a:buNone/>
            </a:pPr>
            <a:r>
              <a:rPr lang="tr-TR" dirty="0" smtClean="0"/>
              <a:t>		</a:t>
            </a:r>
            <a:r>
              <a:rPr lang="tr-TR" dirty="0" err="1" smtClean="0"/>
              <a:t>Send</a:t>
            </a:r>
            <a:r>
              <a:rPr lang="tr-TR" dirty="0"/>
              <a:t>:  </a:t>
            </a:r>
            <a:r>
              <a:rPr lang="tr-TR" dirty="0" err="1"/>
              <a:t>Codabar</a:t>
            </a:r>
            <a:r>
              <a:rPr lang="tr-TR" dirty="0"/>
              <a:t> tipi barkodlarda baş ve sondaki yıldız işaretlerinin okunmasını sağlar. </a:t>
            </a:r>
          </a:p>
          <a:p>
            <a:pPr marL="0" indent="0">
              <a:buNone/>
            </a:pPr>
            <a:r>
              <a:rPr lang="tr-TR" dirty="0" smtClean="0"/>
              <a:t>		No </a:t>
            </a:r>
            <a:r>
              <a:rPr lang="tr-TR" dirty="0" err="1"/>
              <a:t>send</a:t>
            </a:r>
            <a:r>
              <a:rPr lang="tr-TR" dirty="0"/>
              <a:t>: </a:t>
            </a:r>
            <a:r>
              <a:rPr lang="tr-TR" dirty="0" err="1"/>
              <a:t>Codabar</a:t>
            </a:r>
            <a:r>
              <a:rPr lang="tr-TR" dirty="0"/>
              <a:t> tipi barkodlarda baş ve sondaki yıldız işaretlerinin </a:t>
            </a:r>
            <a:r>
              <a:rPr lang="tr-TR" dirty="0" smtClean="0"/>
              <a:t>okunmamasını</a:t>
            </a:r>
            <a:r>
              <a:rPr lang="tr-TR" dirty="0"/>
              <a:t> </a:t>
            </a:r>
            <a:r>
              <a:rPr lang="tr-TR" dirty="0" smtClean="0"/>
              <a:t>sağlar</a:t>
            </a:r>
            <a:r>
              <a:rPr lang="tr-TR" dirty="0"/>
              <a:t>.</a:t>
            </a:r>
            <a:endParaRPr lang="en-US" dirty="0"/>
          </a:p>
          <a:p>
            <a:r>
              <a:rPr lang="tr-TR" dirty="0" smtClean="0"/>
              <a:t>·        </a:t>
            </a:r>
            <a:r>
              <a:rPr lang="tr-TR" b="1" u="sng" dirty="0" err="1"/>
              <a:t>Codabar</a:t>
            </a:r>
            <a:r>
              <a:rPr lang="tr-TR" b="1" u="sng" dirty="0"/>
              <a:t> CKD</a:t>
            </a:r>
            <a:endParaRPr lang="en-US" b="1" u="sng" dirty="0"/>
          </a:p>
          <a:p>
            <a:pPr marL="0" indent="0">
              <a:buNone/>
            </a:pPr>
            <a:r>
              <a:rPr lang="tr-TR" dirty="0" smtClean="0"/>
              <a:t>		No </a:t>
            </a:r>
            <a:r>
              <a:rPr lang="tr-TR" dirty="0" err="1"/>
              <a:t>send</a:t>
            </a:r>
            <a:r>
              <a:rPr lang="tr-TR" dirty="0"/>
              <a:t>: </a:t>
            </a:r>
            <a:r>
              <a:rPr lang="tr-TR" dirty="0" err="1"/>
              <a:t>Codabar</a:t>
            </a:r>
            <a:r>
              <a:rPr lang="tr-TR" dirty="0"/>
              <a:t> tipi barkodlarda kontrol karakterin okunmamasını sağlar. </a:t>
            </a:r>
            <a:endParaRPr lang="tr-TR" dirty="0" smtClean="0"/>
          </a:p>
          <a:p>
            <a:pPr marL="0" indent="0">
              <a:buNone/>
            </a:pPr>
            <a:r>
              <a:rPr lang="tr-TR" dirty="0"/>
              <a:t>	</a:t>
            </a:r>
            <a:r>
              <a:rPr lang="tr-TR" dirty="0" smtClean="0"/>
              <a:t>	</a:t>
            </a:r>
            <a:r>
              <a:rPr lang="tr-TR" dirty="0" err="1" smtClean="0"/>
              <a:t>Send</a:t>
            </a:r>
            <a:r>
              <a:rPr lang="tr-TR" dirty="0"/>
              <a:t>: </a:t>
            </a:r>
            <a:r>
              <a:rPr lang="tr-TR" dirty="0" err="1"/>
              <a:t>Codabar</a:t>
            </a:r>
            <a:r>
              <a:rPr lang="tr-TR" dirty="0"/>
              <a:t> tipi barkodlarda kontrol karakterin okunmasını sağlar.</a:t>
            </a:r>
            <a:endParaRPr lang="en-US" dirty="0"/>
          </a:p>
          <a:p>
            <a:r>
              <a:rPr lang="tr-TR" dirty="0" smtClean="0"/>
              <a:t>·        </a:t>
            </a:r>
            <a:r>
              <a:rPr lang="tr-TR" b="1" u="sng" dirty="0"/>
              <a:t>ITF 25</a:t>
            </a:r>
            <a:endParaRPr lang="en-US" b="1" u="sng" dirty="0"/>
          </a:p>
          <a:p>
            <a:pPr marL="0" indent="0">
              <a:buNone/>
            </a:pPr>
            <a:r>
              <a:rPr lang="tr-TR" dirty="0" smtClean="0"/>
              <a:t>		</a:t>
            </a:r>
            <a:r>
              <a:rPr lang="tr-TR" dirty="0" err="1" smtClean="0"/>
              <a:t>Off</a:t>
            </a:r>
            <a:r>
              <a:rPr lang="tr-TR" dirty="0"/>
              <a:t>:  ITF 2 Of 5 tipi barkodların okunmamasını sağlar. </a:t>
            </a:r>
            <a:endParaRPr lang="tr-TR" dirty="0" smtClean="0"/>
          </a:p>
          <a:p>
            <a:pPr marL="0" indent="0">
              <a:buNone/>
            </a:pPr>
            <a:r>
              <a:rPr lang="tr-TR" dirty="0"/>
              <a:t>	</a:t>
            </a:r>
            <a:r>
              <a:rPr lang="tr-TR" dirty="0" smtClean="0"/>
              <a:t>	On</a:t>
            </a:r>
            <a:r>
              <a:rPr lang="tr-TR" dirty="0"/>
              <a:t>:  ITF 2 Of 5 tipi barkodların okunmasını sağlar</a:t>
            </a:r>
            <a:r>
              <a:rPr lang="tr-TR" dirty="0" smtClean="0"/>
              <a:t>.</a:t>
            </a:r>
            <a:endParaRPr lang="en-US" dirty="0"/>
          </a:p>
        </p:txBody>
      </p:sp>
    </p:spTree>
    <p:extLst>
      <p:ext uri="{BB962C8B-B14F-4D97-AF65-F5344CB8AC3E}">
        <p14:creationId xmlns:p14="http://schemas.microsoft.com/office/powerpoint/2010/main" val="806765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1" y="553793"/>
            <a:ext cx="10131425" cy="5237408"/>
          </a:xfrm>
        </p:spPr>
        <p:txBody>
          <a:bodyPr>
            <a:normAutofit fontScale="92500" lnSpcReduction="20000"/>
          </a:bodyPr>
          <a:lstStyle/>
          <a:p>
            <a:r>
              <a:rPr lang="tr-TR" dirty="0"/>
              <a:t>·        </a:t>
            </a:r>
            <a:r>
              <a:rPr lang="tr-TR" b="1" u="sng" dirty="0"/>
              <a:t>ITF 25 CDV</a:t>
            </a:r>
            <a:endParaRPr lang="en-US" b="1" u="sng" dirty="0"/>
          </a:p>
          <a:p>
            <a:pPr marL="0" indent="0">
              <a:buNone/>
            </a:pPr>
            <a:r>
              <a:rPr lang="tr-TR" dirty="0" smtClean="0"/>
              <a:t>		</a:t>
            </a:r>
            <a:r>
              <a:rPr lang="tr-TR" dirty="0" err="1" smtClean="0"/>
              <a:t>Off</a:t>
            </a:r>
            <a:r>
              <a:rPr lang="tr-TR" dirty="0"/>
              <a:t>:  ITF 2 Of 5 tipi barkodlarda kontrol karakterin kontrolü yapılmamasını sağlar. </a:t>
            </a:r>
            <a:endParaRPr lang="tr-TR" dirty="0" smtClean="0"/>
          </a:p>
          <a:p>
            <a:pPr marL="0" indent="0">
              <a:buNone/>
            </a:pPr>
            <a:r>
              <a:rPr lang="tr-TR" dirty="0" smtClean="0"/>
              <a:t>		On</a:t>
            </a:r>
            <a:r>
              <a:rPr lang="tr-TR" dirty="0"/>
              <a:t>:  ITF 2 Of 5 tipi barkodlarda kontrol karakterin kontrolü yapılmasını sağlar.</a:t>
            </a:r>
            <a:endParaRPr lang="en-US" dirty="0"/>
          </a:p>
          <a:p>
            <a:r>
              <a:rPr lang="tr-TR" dirty="0" smtClean="0"/>
              <a:t>·        </a:t>
            </a:r>
            <a:r>
              <a:rPr lang="tr-TR" b="1" u="sng" dirty="0"/>
              <a:t>ITF 25 CKD</a:t>
            </a:r>
            <a:endParaRPr lang="en-US" b="1" u="sng" dirty="0"/>
          </a:p>
          <a:p>
            <a:pPr marL="0" indent="0">
              <a:buNone/>
            </a:pPr>
            <a:r>
              <a:rPr lang="tr-TR" dirty="0" smtClean="0"/>
              <a:t>		No </a:t>
            </a:r>
            <a:r>
              <a:rPr lang="tr-TR" dirty="0" err="1"/>
              <a:t>Send</a:t>
            </a:r>
            <a:r>
              <a:rPr lang="tr-TR" dirty="0"/>
              <a:t>:  ITF 2 Of 5 tipi barkodlarda kontrol karakterin okunmamasını sağlar. </a:t>
            </a:r>
            <a:endParaRPr lang="tr-TR" dirty="0" smtClean="0"/>
          </a:p>
          <a:p>
            <a:pPr marL="0" indent="0">
              <a:buNone/>
            </a:pPr>
            <a:r>
              <a:rPr lang="tr-TR" dirty="0" smtClean="0"/>
              <a:t>		</a:t>
            </a:r>
            <a:r>
              <a:rPr lang="tr-TR" dirty="0" err="1" smtClean="0"/>
              <a:t>Send</a:t>
            </a:r>
            <a:r>
              <a:rPr lang="tr-TR" dirty="0"/>
              <a:t>:  ITF 2 Of 5 tipi barkodlarda kontrol karakterin okunmasını sağlar.</a:t>
            </a:r>
            <a:endParaRPr lang="en-US" dirty="0"/>
          </a:p>
          <a:p>
            <a:r>
              <a:rPr lang="tr-TR" dirty="0" smtClean="0"/>
              <a:t>·        </a:t>
            </a:r>
            <a:r>
              <a:rPr lang="tr-TR" b="1" u="sng" dirty="0"/>
              <a:t>ITF 25 </a:t>
            </a:r>
            <a:r>
              <a:rPr lang="tr-TR" b="1" u="sng" dirty="0" err="1"/>
              <a:t>length</a:t>
            </a:r>
            <a:endParaRPr lang="en-US" b="1" u="sng" dirty="0"/>
          </a:p>
          <a:p>
            <a:pPr marL="0" indent="0">
              <a:buNone/>
            </a:pPr>
            <a:r>
              <a:rPr lang="tr-TR" dirty="0" smtClean="0"/>
              <a:t>		Minimum </a:t>
            </a:r>
            <a:r>
              <a:rPr lang="tr-TR" dirty="0"/>
              <a:t>/ maksimum: ITF 2 Of 5 tipi barkodlarda okunabilecek minimum ve maksimum karakter </a:t>
            </a:r>
            <a:r>
              <a:rPr lang="tr-TR" dirty="0" smtClean="0"/>
              <a:t>			sayısının </a:t>
            </a:r>
            <a:r>
              <a:rPr lang="tr-TR" dirty="0"/>
              <a:t>belirler. 2~64 arası bir değer olabilir.</a:t>
            </a:r>
            <a:endParaRPr lang="en-US" dirty="0"/>
          </a:p>
          <a:p>
            <a:r>
              <a:rPr lang="tr-TR" dirty="0" smtClean="0"/>
              <a:t>·        </a:t>
            </a:r>
            <a:r>
              <a:rPr lang="tr-TR" b="1" u="sng" dirty="0" err="1"/>
              <a:t>Code</a:t>
            </a:r>
            <a:r>
              <a:rPr lang="tr-TR" b="1" u="sng" dirty="0"/>
              <a:t> 128</a:t>
            </a:r>
            <a:endParaRPr lang="en-US" b="1" u="sng" dirty="0"/>
          </a:p>
          <a:p>
            <a:pPr marL="0" indent="0">
              <a:buNone/>
            </a:pPr>
            <a:r>
              <a:rPr lang="tr-TR" dirty="0" smtClean="0"/>
              <a:t>		</a:t>
            </a:r>
            <a:r>
              <a:rPr lang="tr-TR" dirty="0" err="1" smtClean="0"/>
              <a:t>Off</a:t>
            </a:r>
            <a:r>
              <a:rPr lang="tr-TR" dirty="0"/>
              <a:t>:  </a:t>
            </a:r>
            <a:r>
              <a:rPr lang="tr-TR" dirty="0" err="1"/>
              <a:t>Code</a:t>
            </a:r>
            <a:r>
              <a:rPr lang="tr-TR" dirty="0"/>
              <a:t> 128 tipi barkodların okunmamasını sağlar. </a:t>
            </a:r>
            <a:endParaRPr lang="tr-TR" dirty="0" smtClean="0"/>
          </a:p>
          <a:p>
            <a:pPr marL="0" indent="0">
              <a:buNone/>
            </a:pPr>
            <a:r>
              <a:rPr lang="tr-TR" dirty="0" smtClean="0"/>
              <a:t>		On</a:t>
            </a:r>
            <a:r>
              <a:rPr lang="tr-TR" dirty="0"/>
              <a:t>:  </a:t>
            </a:r>
            <a:r>
              <a:rPr lang="tr-TR" dirty="0" err="1"/>
              <a:t>Code</a:t>
            </a:r>
            <a:r>
              <a:rPr lang="tr-TR" dirty="0"/>
              <a:t> 128 tipi barkodların okunmasını sağlar.</a:t>
            </a:r>
            <a:endParaRPr lang="en-US" dirty="0"/>
          </a:p>
          <a:p>
            <a:r>
              <a:rPr lang="tr-TR" dirty="0" smtClean="0"/>
              <a:t>·        </a:t>
            </a:r>
            <a:r>
              <a:rPr lang="tr-TR" b="1" u="sng" dirty="0" err="1"/>
              <a:t>Enable</a:t>
            </a:r>
            <a:r>
              <a:rPr lang="tr-TR" b="1" u="sng" dirty="0"/>
              <a:t> EAN 128</a:t>
            </a:r>
            <a:endParaRPr lang="en-US" b="1" u="sng" dirty="0"/>
          </a:p>
          <a:p>
            <a:pPr marL="0" indent="0">
              <a:buNone/>
            </a:pPr>
            <a:r>
              <a:rPr lang="tr-TR" dirty="0" smtClean="0"/>
              <a:t>		</a:t>
            </a:r>
            <a:r>
              <a:rPr lang="tr-TR" dirty="0" err="1" smtClean="0"/>
              <a:t>Off</a:t>
            </a:r>
            <a:r>
              <a:rPr lang="tr-TR" dirty="0"/>
              <a:t>:  EAN 128 tipi barkodların okunmamasını sağlar. </a:t>
            </a:r>
            <a:endParaRPr lang="tr-TR" dirty="0" smtClean="0"/>
          </a:p>
          <a:p>
            <a:pPr marL="0" indent="0">
              <a:buNone/>
            </a:pPr>
            <a:r>
              <a:rPr lang="tr-TR" dirty="0" smtClean="0"/>
              <a:t>		On</a:t>
            </a:r>
            <a:r>
              <a:rPr lang="tr-TR" dirty="0"/>
              <a:t>:  EAN 128 tipi barkodların okunmasını sağlar</a:t>
            </a:r>
            <a:r>
              <a:rPr lang="tr-TR" dirty="0" smtClean="0"/>
              <a:t>.</a:t>
            </a:r>
            <a:endParaRPr lang="en-US" dirty="0"/>
          </a:p>
        </p:txBody>
      </p:sp>
    </p:spTree>
    <p:extLst>
      <p:ext uri="{BB962C8B-B14F-4D97-AF65-F5344CB8AC3E}">
        <p14:creationId xmlns:p14="http://schemas.microsoft.com/office/powerpoint/2010/main" val="388052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1" y="837127"/>
            <a:ext cx="10131425" cy="4954073"/>
          </a:xfrm>
        </p:spPr>
        <p:txBody>
          <a:bodyPr>
            <a:normAutofit/>
          </a:bodyPr>
          <a:lstStyle/>
          <a:p>
            <a:r>
              <a:rPr lang="tr-TR" dirty="0"/>
              <a:t>·        </a:t>
            </a:r>
            <a:r>
              <a:rPr lang="tr-TR" b="1" u="sng" dirty="0" err="1"/>
              <a:t>Code</a:t>
            </a:r>
            <a:r>
              <a:rPr lang="tr-TR" b="1" u="sng" dirty="0"/>
              <a:t> 128 </a:t>
            </a:r>
            <a:r>
              <a:rPr lang="tr-TR" b="1" u="sng" dirty="0" err="1"/>
              <a:t>Length</a:t>
            </a:r>
            <a:endParaRPr lang="en-US" b="1" u="sng" dirty="0"/>
          </a:p>
          <a:p>
            <a:pPr marL="0" indent="0">
              <a:buNone/>
            </a:pPr>
            <a:r>
              <a:rPr lang="tr-TR" dirty="0" smtClean="0"/>
              <a:t>		</a:t>
            </a:r>
            <a:r>
              <a:rPr lang="tr-TR" dirty="0" err="1" smtClean="0"/>
              <a:t>Min</a:t>
            </a:r>
            <a:r>
              <a:rPr lang="tr-TR" dirty="0" smtClean="0"/>
              <a:t> </a:t>
            </a:r>
            <a:r>
              <a:rPr lang="tr-TR" dirty="0"/>
              <a:t>/ maksimum: </a:t>
            </a:r>
            <a:r>
              <a:rPr lang="tr-TR" dirty="0" err="1"/>
              <a:t>Code</a:t>
            </a:r>
            <a:r>
              <a:rPr lang="tr-TR" dirty="0"/>
              <a:t> 128 tipi barkodlarda okunabilecek </a:t>
            </a:r>
            <a:r>
              <a:rPr lang="tr-TR" dirty="0" err="1"/>
              <a:t>min</a:t>
            </a:r>
            <a:r>
              <a:rPr lang="tr-TR" dirty="0"/>
              <a:t> ve maksimum karakter sayısının </a:t>
            </a:r>
            <a:r>
              <a:rPr lang="tr-TR" dirty="0" smtClean="0"/>
              <a:t>		belirler</a:t>
            </a:r>
            <a:r>
              <a:rPr lang="tr-TR" dirty="0"/>
              <a:t>. </a:t>
            </a:r>
            <a:r>
              <a:rPr lang="tr-TR" dirty="0" smtClean="0"/>
              <a:t>1~64 </a:t>
            </a:r>
            <a:r>
              <a:rPr lang="tr-TR" dirty="0"/>
              <a:t>arası bir değer olabilir.</a:t>
            </a:r>
            <a:endParaRPr lang="en-US" dirty="0"/>
          </a:p>
          <a:p>
            <a:r>
              <a:rPr lang="tr-TR" dirty="0" smtClean="0"/>
              <a:t>·        </a:t>
            </a:r>
            <a:r>
              <a:rPr lang="tr-TR" b="1" u="sng" dirty="0" err="1"/>
              <a:t>Code</a:t>
            </a:r>
            <a:r>
              <a:rPr lang="tr-TR" b="1" u="sng" dirty="0"/>
              <a:t> 93</a:t>
            </a:r>
            <a:endParaRPr lang="en-US" b="1" u="sng" dirty="0"/>
          </a:p>
          <a:p>
            <a:pPr marL="0" indent="0">
              <a:buNone/>
            </a:pPr>
            <a:r>
              <a:rPr lang="tr-TR" dirty="0" smtClean="0"/>
              <a:t>		</a:t>
            </a:r>
            <a:r>
              <a:rPr lang="tr-TR" dirty="0" err="1" smtClean="0"/>
              <a:t>Off</a:t>
            </a:r>
            <a:r>
              <a:rPr lang="tr-TR" dirty="0"/>
              <a:t>:  </a:t>
            </a:r>
            <a:r>
              <a:rPr lang="tr-TR" dirty="0" err="1"/>
              <a:t>Code</a:t>
            </a:r>
            <a:r>
              <a:rPr lang="tr-TR" dirty="0"/>
              <a:t> 93 tipi barkodların okunmamasını sağlar. </a:t>
            </a:r>
            <a:endParaRPr lang="tr-TR" dirty="0" smtClean="0"/>
          </a:p>
          <a:p>
            <a:pPr marL="0" indent="0">
              <a:buNone/>
            </a:pPr>
            <a:r>
              <a:rPr lang="tr-TR" dirty="0"/>
              <a:t>	</a:t>
            </a:r>
            <a:r>
              <a:rPr lang="tr-TR" dirty="0" smtClean="0"/>
              <a:t>	On</a:t>
            </a:r>
            <a:r>
              <a:rPr lang="tr-TR" dirty="0"/>
              <a:t>:  </a:t>
            </a:r>
            <a:r>
              <a:rPr lang="tr-TR" dirty="0" err="1"/>
              <a:t>Code</a:t>
            </a:r>
            <a:r>
              <a:rPr lang="tr-TR" dirty="0"/>
              <a:t> 93 tipi barkodların okunmasını sağlar.</a:t>
            </a:r>
            <a:endParaRPr lang="en-US" dirty="0"/>
          </a:p>
          <a:p>
            <a:r>
              <a:rPr lang="tr-TR" dirty="0"/>
              <a:t> </a:t>
            </a:r>
            <a:r>
              <a:rPr lang="tr-TR" dirty="0" smtClean="0"/>
              <a:t>·        </a:t>
            </a:r>
            <a:r>
              <a:rPr lang="tr-TR" b="1" u="sng" dirty="0" err="1"/>
              <a:t>Advance</a:t>
            </a:r>
            <a:r>
              <a:rPr lang="tr-TR" b="1" u="sng" dirty="0"/>
              <a:t> set</a:t>
            </a:r>
            <a:endParaRPr lang="en-US" b="1" u="sng" dirty="0"/>
          </a:p>
          <a:p>
            <a:pPr marL="0" indent="0">
              <a:buNone/>
            </a:pPr>
            <a:r>
              <a:rPr lang="tr-TR" dirty="0" smtClean="0"/>
              <a:t>		</a:t>
            </a:r>
            <a:r>
              <a:rPr lang="tr-TR" dirty="0" err="1" smtClean="0"/>
              <a:t>Barcode</a:t>
            </a:r>
            <a:r>
              <a:rPr lang="tr-TR" dirty="0" smtClean="0"/>
              <a:t> </a:t>
            </a:r>
            <a:r>
              <a:rPr lang="tr-TR" dirty="0" err="1"/>
              <a:t>setup</a:t>
            </a:r>
            <a:r>
              <a:rPr lang="tr-TR" dirty="0"/>
              <a:t> menüsünün ikinci seçeneği olan </a:t>
            </a:r>
            <a:r>
              <a:rPr lang="tr-TR" dirty="0" err="1"/>
              <a:t>advance</a:t>
            </a:r>
            <a:r>
              <a:rPr lang="tr-TR" dirty="0"/>
              <a:t> set alt menüsü bazı barkod tiplerinin </a:t>
            </a:r>
            <a:r>
              <a:rPr lang="tr-TR" dirty="0" smtClean="0"/>
              <a:t>			diğer seçeneklerinin </a:t>
            </a:r>
            <a:r>
              <a:rPr lang="tr-TR" dirty="0"/>
              <a:t>belirlenmesini sağlar. Menünün bölümleri ve ayrıntıları şunlardır:</a:t>
            </a:r>
            <a:endParaRPr lang="en-US" dirty="0"/>
          </a:p>
          <a:p>
            <a:r>
              <a:rPr lang="tr-TR" dirty="0" smtClean="0"/>
              <a:t>·        </a:t>
            </a:r>
            <a:r>
              <a:rPr lang="tr-TR" b="1" u="sng" dirty="0"/>
              <a:t>CPC (</a:t>
            </a:r>
            <a:r>
              <a:rPr lang="tr-TR" b="1" u="sng" dirty="0" err="1"/>
              <a:t>Chinese</a:t>
            </a:r>
            <a:r>
              <a:rPr lang="tr-TR" b="1" u="sng" dirty="0"/>
              <a:t> Post </a:t>
            </a:r>
            <a:r>
              <a:rPr lang="tr-TR" b="1" u="sng" dirty="0" err="1"/>
              <a:t>Code</a:t>
            </a:r>
            <a:r>
              <a:rPr lang="tr-TR" b="1" u="sng" dirty="0"/>
              <a:t>) </a:t>
            </a:r>
            <a:r>
              <a:rPr lang="tr-TR" b="1" u="sng" dirty="0" smtClean="0"/>
              <a:t>25</a:t>
            </a:r>
            <a:endParaRPr lang="tr-TR" b="1" u="sng" dirty="0"/>
          </a:p>
          <a:p>
            <a:pPr marL="0" indent="0">
              <a:buNone/>
            </a:pPr>
            <a:r>
              <a:rPr lang="tr-TR" dirty="0" smtClean="0"/>
              <a:t>		</a:t>
            </a:r>
            <a:r>
              <a:rPr lang="tr-TR" dirty="0" err="1" smtClean="0"/>
              <a:t>Off</a:t>
            </a:r>
            <a:r>
              <a:rPr lang="tr-TR" dirty="0"/>
              <a:t>:  CPC tipi barkodların okunmamasını sağlar. </a:t>
            </a:r>
            <a:endParaRPr lang="tr-TR" dirty="0" smtClean="0"/>
          </a:p>
          <a:p>
            <a:pPr marL="0" indent="0">
              <a:buNone/>
            </a:pPr>
            <a:r>
              <a:rPr lang="tr-TR" dirty="0" smtClean="0"/>
              <a:t>		On</a:t>
            </a:r>
            <a:r>
              <a:rPr lang="tr-TR" dirty="0"/>
              <a:t>:  CPC tipi barkodların okunmasını sağlar</a:t>
            </a:r>
            <a:r>
              <a:rPr lang="tr-TR" dirty="0" smtClean="0"/>
              <a:t>.</a:t>
            </a:r>
            <a:endParaRPr lang="en-US" dirty="0"/>
          </a:p>
        </p:txBody>
      </p:sp>
    </p:spTree>
    <p:extLst>
      <p:ext uri="{BB962C8B-B14F-4D97-AF65-F5344CB8AC3E}">
        <p14:creationId xmlns:p14="http://schemas.microsoft.com/office/powerpoint/2010/main" val="2118604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9022" y="450761"/>
            <a:ext cx="10131425" cy="5264239"/>
          </a:xfrm>
        </p:spPr>
        <p:txBody>
          <a:bodyPr>
            <a:normAutofit/>
          </a:bodyPr>
          <a:lstStyle/>
          <a:p>
            <a:r>
              <a:rPr lang="tr-TR" dirty="0"/>
              <a:t>·        </a:t>
            </a:r>
            <a:r>
              <a:rPr lang="tr-TR" b="1" u="sng" dirty="0"/>
              <a:t>CPC 25 CDV</a:t>
            </a:r>
            <a:endParaRPr lang="en-US" b="1" u="sng" dirty="0"/>
          </a:p>
          <a:p>
            <a:pPr marL="0" indent="0">
              <a:buNone/>
            </a:pPr>
            <a:r>
              <a:rPr lang="tr-TR" dirty="0" smtClean="0"/>
              <a:t>		</a:t>
            </a:r>
            <a:r>
              <a:rPr lang="tr-TR" dirty="0" err="1" smtClean="0"/>
              <a:t>Off</a:t>
            </a:r>
            <a:r>
              <a:rPr lang="tr-TR" dirty="0"/>
              <a:t>: CPC 25 tipi barkodlarda kontrol karakterin kontrolü yapılmamasını sağlar. </a:t>
            </a:r>
            <a:endParaRPr lang="tr-TR" dirty="0" smtClean="0"/>
          </a:p>
          <a:p>
            <a:pPr marL="0" indent="0">
              <a:buNone/>
            </a:pPr>
            <a:r>
              <a:rPr lang="tr-TR" dirty="0"/>
              <a:t>	</a:t>
            </a:r>
            <a:r>
              <a:rPr lang="tr-TR" dirty="0" smtClean="0"/>
              <a:t>	On</a:t>
            </a:r>
            <a:r>
              <a:rPr lang="tr-TR" dirty="0"/>
              <a:t>: CPC 25 tipi barkodlarda kontrol karakterin kontrolü yapılmasını sağlar.</a:t>
            </a:r>
            <a:endParaRPr lang="en-US" dirty="0"/>
          </a:p>
          <a:p>
            <a:r>
              <a:rPr lang="tr-TR" dirty="0" smtClean="0"/>
              <a:t>·        </a:t>
            </a:r>
            <a:r>
              <a:rPr lang="tr-TR" b="1" u="sng" dirty="0"/>
              <a:t>CPC 25 CKD</a:t>
            </a:r>
            <a:endParaRPr lang="en-US" b="1" u="sng" dirty="0"/>
          </a:p>
          <a:p>
            <a:pPr marL="0" indent="0">
              <a:buNone/>
            </a:pPr>
            <a:r>
              <a:rPr lang="tr-TR" dirty="0" smtClean="0"/>
              <a:t>		No </a:t>
            </a:r>
            <a:r>
              <a:rPr lang="tr-TR" dirty="0" err="1"/>
              <a:t>Send</a:t>
            </a:r>
            <a:r>
              <a:rPr lang="tr-TR" dirty="0"/>
              <a:t>:  CPC 25 tipi barkodlarda kontrol karakterin okunmamasını sağlar. </a:t>
            </a:r>
            <a:endParaRPr lang="tr-TR" dirty="0" smtClean="0"/>
          </a:p>
          <a:p>
            <a:pPr marL="0" indent="0">
              <a:buNone/>
            </a:pPr>
            <a:r>
              <a:rPr lang="tr-TR" dirty="0" smtClean="0"/>
              <a:t>		</a:t>
            </a:r>
            <a:r>
              <a:rPr lang="tr-TR" dirty="0" err="1" smtClean="0"/>
              <a:t>Send</a:t>
            </a:r>
            <a:r>
              <a:rPr lang="tr-TR" dirty="0"/>
              <a:t>:  CPC 25 tipi barkodlarda kontrol karakterin okunmasını sağlar.</a:t>
            </a:r>
            <a:endParaRPr lang="en-US" dirty="0"/>
          </a:p>
          <a:p>
            <a:r>
              <a:rPr lang="tr-TR" dirty="0" smtClean="0"/>
              <a:t>·        </a:t>
            </a:r>
            <a:r>
              <a:rPr lang="tr-TR" b="1" u="sng" dirty="0"/>
              <a:t>CPC 25 </a:t>
            </a:r>
            <a:r>
              <a:rPr lang="tr-TR" b="1" u="sng" dirty="0" err="1"/>
              <a:t>Length</a:t>
            </a:r>
            <a:endParaRPr lang="en-US" b="1" u="sng" dirty="0"/>
          </a:p>
          <a:p>
            <a:pPr marL="0" indent="0">
              <a:buNone/>
            </a:pPr>
            <a:r>
              <a:rPr lang="tr-TR" dirty="0" smtClean="0"/>
              <a:t>		Minimum  </a:t>
            </a:r>
            <a:r>
              <a:rPr lang="tr-TR" dirty="0"/>
              <a:t>/  maksimum:  CPC  25  tipi  barkodlarda  okunabilecek  minimum  ve maksimum </a:t>
            </a:r>
            <a:r>
              <a:rPr lang="tr-TR" dirty="0" smtClean="0"/>
              <a:t>			karakter </a:t>
            </a:r>
            <a:r>
              <a:rPr lang="tr-TR" dirty="0"/>
              <a:t>sayısının belirler. 1~64 arası bir değer olabilir</a:t>
            </a:r>
            <a:r>
              <a:rPr lang="tr-TR" dirty="0" smtClean="0"/>
              <a:t>.</a:t>
            </a:r>
            <a:endParaRPr lang="en-US" dirty="0"/>
          </a:p>
        </p:txBody>
      </p:sp>
    </p:spTree>
    <p:extLst>
      <p:ext uri="{BB962C8B-B14F-4D97-AF65-F5344CB8AC3E}">
        <p14:creationId xmlns:p14="http://schemas.microsoft.com/office/powerpoint/2010/main" val="1788716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1" y="515155"/>
            <a:ext cx="10131425" cy="5276045"/>
          </a:xfrm>
        </p:spPr>
        <p:txBody>
          <a:bodyPr>
            <a:normAutofit fontScale="92500" lnSpcReduction="10000"/>
          </a:bodyPr>
          <a:lstStyle/>
          <a:p>
            <a:r>
              <a:rPr lang="tr-TR" dirty="0"/>
              <a:t>·        </a:t>
            </a:r>
            <a:r>
              <a:rPr lang="tr-TR" b="1" u="sng" dirty="0"/>
              <a:t>EAN </a:t>
            </a:r>
            <a:r>
              <a:rPr lang="tr-TR" b="1" u="sng" dirty="0" err="1"/>
              <a:t>To</a:t>
            </a:r>
            <a:r>
              <a:rPr lang="tr-TR" b="1" u="sng" dirty="0"/>
              <a:t> ISBN / ISSN</a:t>
            </a:r>
            <a:endParaRPr lang="en-US" b="1" u="sng" dirty="0"/>
          </a:p>
          <a:p>
            <a:pPr marL="0" indent="0">
              <a:buNone/>
            </a:pPr>
            <a:r>
              <a:rPr lang="tr-TR" dirty="0" smtClean="0"/>
              <a:t>		</a:t>
            </a:r>
            <a:r>
              <a:rPr lang="tr-TR" dirty="0" err="1" smtClean="0"/>
              <a:t>Off</a:t>
            </a:r>
            <a:r>
              <a:rPr lang="tr-TR" dirty="0"/>
              <a:t>: EAN tipi barkodlar ISBN veya ISSN tipine çevrilmemesini sağlar. </a:t>
            </a:r>
            <a:endParaRPr lang="tr-TR" dirty="0" smtClean="0"/>
          </a:p>
          <a:p>
            <a:pPr marL="0" indent="0">
              <a:buNone/>
            </a:pPr>
            <a:r>
              <a:rPr lang="tr-TR" dirty="0" smtClean="0"/>
              <a:t>		On</a:t>
            </a:r>
            <a:r>
              <a:rPr lang="tr-TR" dirty="0"/>
              <a:t>: EAN tipi barkodlar ISBN veya ISSN tipine çevrilmesini sağlar.</a:t>
            </a:r>
            <a:endParaRPr lang="en-US" dirty="0"/>
          </a:p>
          <a:p>
            <a:pPr marL="0" indent="0">
              <a:buNone/>
            </a:pPr>
            <a:r>
              <a:rPr lang="tr-TR" dirty="0" smtClean="0"/>
              <a:t>		EAN-13 </a:t>
            </a:r>
            <a:r>
              <a:rPr lang="tr-TR" dirty="0" err="1"/>
              <a:t>Digits</a:t>
            </a:r>
            <a:r>
              <a:rPr lang="tr-TR" dirty="0"/>
              <a:t>: EAN-13 tipindeki barkodların kaç haneli olarak okunacağını </a:t>
            </a:r>
            <a:r>
              <a:rPr lang="tr-TR" dirty="0" smtClean="0"/>
              <a:t>belirler.</a:t>
            </a:r>
            <a:r>
              <a:rPr lang="tr-TR" dirty="0"/>
              <a:t> </a:t>
            </a:r>
            <a:r>
              <a:rPr lang="tr-TR" dirty="0" smtClean="0"/>
              <a:t>12~13 			değerleri olabilir.</a:t>
            </a:r>
            <a:endParaRPr lang="en-US" dirty="0" smtClean="0"/>
          </a:p>
          <a:p>
            <a:pPr marL="0" indent="0">
              <a:buNone/>
            </a:pPr>
            <a:r>
              <a:rPr lang="tr-TR" dirty="0" smtClean="0"/>
              <a:t>		EAN-8 </a:t>
            </a:r>
            <a:r>
              <a:rPr lang="tr-TR" dirty="0" err="1" smtClean="0"/>
              <a:t>Digits</a:t>
            </a:r>
            <a:r>
              <a:rPr lang="tr-TR" dirty="0" smtClean="0"/>
              <a:t>: EAN-8 tipindeki barkodların kaç haneli olarak okunacağını belirler.</a:t>
            </a:r>
            <a:r>
              <a:rPr lang="tr-TR" dirty="0"/>
              <a:t> </a:t>
            </a:r>
            <a:r>
              <a:rPr lang="tr-TR" dirty="0" smtClean="0"/>
              <a:t>7~8 </a:t>
            </a:r>
            <a:r>
              <a:rPr lang="tr-TR" dirty="0"/>
              <a:t>değerleri </a:t>
            </a:r>
            <a:r>
              <a:rPr lang="tr-TR" dirty="0" smtClean="0"/>
              <a:t>			olabilir</a:t>
            </a:r>
            <a:r>
              <a:rPr lang="tr-TR" dirty="0"/>
              <a:t>.</a:t>
            </a:r>
            <a:endParaRPr lang="en-US" dirty="0"/>
          </a:p>
          <a:p>
            <a:r>
              <a:rPr lang="tr-TR" dirty="0" smtClean="0"/>
              <a:t>·        </a:t>
            </a:r>
            <a:r>
              <a:rPr lang="tr-TR" b="1" u="sng" dirty="0"/>
              <a:t>IATA </a:t>
            </a:r>
            <a:r>
              <a:rPr lang="tr-TR" b="1" u="sng" dirty="0" err="1"/>
              <a:t>Code</a:t>
            </a:r>
            <a:endParaRPr lang="en-US" b="1" u="sng" dirty="0"/>
          </a:p>
          <a:p>
            <a:pPr marL="0" indent="0">
              <a:buNone/>
            </a:pPr>
            <a:r>
              <a:rPr lang="tr-TR" dirty="0" smtClean="0"/>
              <a:t>		</a:t>
            </a:r>
            <a:r>
              <a:rPr lang="tr-TR" dirty="0" err="1" smtClean="0"/>
              <a:t>Off</a:t>
            </a:r>
            <a:r>
              <a:rPr lang="tr-TR" dirty="0"/>
              <a:t>:  IATA </a:t>
            </a:r>
            <a:r>
              <a:rPr lang="tr-TR" dirty="0" err="1"/>
              <a:t>Code</a:t>
            </a:r>
            <a:r>
              <a:rPr lang="tr-TR" dirty="0"/>
              <a:t> tipi barkodların okunmamasını sağlar. </a:t>
            </a:r>
            <a:endParaRPr lang="tr-TR" dirty="0" smtClean="0"/>
          </a:p>
          <a:p>
            <a:pPr marL="0" indent="0">
              <a:buNone/>
            </a:pPr>
            <a:r>
              <a:rPr lang="tr-TR" dirty="0" smtClean="0"/>
              <a:t>		On</a:t>
            </a:r>
            <a:r>
              <a:rPr lang="tr-TR" dirty="0"/>
              <a:t>:  IATA </a:t>
            </a:r>
            <a:r>
              <a:rPr lang="tr-TR" dirty="0" err="1"/>
              <a:t>Code</a:t>
            </a:r>
            <a:r>
              <a:rPr lang="tr-TR" dirty="0"/>
              <a:t> tipi barkodların okunmasını sağlar.</a:t>
            </a:r>
            <a:endParaRPr lang="en-US" dirty="0"/>
          </a:p>
          <a:p>
            <a:r>
              <a:rPr lang="tr-TR" dirty="0" smtClean="0"/>
              <a:t>·        </a:t>
            </a:r>
            <a:r>
              <a:rPr lang="tr-TR" b="1" u="sng" dirty="0" err="1"/>
              <a:t>Codabar</a:t>
            </a:r>
            <a:r>
              <a:rPr lang="tr-TR" b="1" u="sng" dirty="0"/>
              <a:t> ST/SP</a:t>
            </a:r>
            <a:endParaRPr lang="en-US" b="1" u="sng" dirty="0"/>
          </a:p>
          <a:p>
            <a:pPr marL="0" indent="0">
              <a:buNone/>
            </a:pPr>
            <a:r>
              <a:rPr lang="tr-TR" dirty="0" smtClean="0"/>
              <a:t>		</a:t>
            </a:r>
            <a:r>
              <a:rPr lang="tr-TR" dirty="0" err="1" smtClean="0"/>
              <a:t>Codabar</a:t>
            </a:r>
            <a:r>
              <a:rPr lang="tr-TR" dirty="0" smtClean="0"/>
              <a:t>  </a:t>
            </a:r>
            <a:r>
              <a:rPr lang="tr-TR" dirty="0"/>
              <a:t>tipi  barkodların  baş  ve  sonundaki  karakterlerin  hangi  stilde  olacağının belirlenmesini </a:t>
            </a:r>
            <a:r>
              <a:rPr lang="tr-TR" dirty="0" smtClean="0"/>
              <a:t>			sağlar</a:t>
            </a:r>
            <a:r>
              <a:rPr lang="tr-TR" dirty="0"/>
              <a:t>.</a:t>
            </a:r>
            <a:endParaRPr lang="en-US" dirty="0"/>
          </a:p>
          <a:p>
            <a:pPr marL="0" indent="0">
              <a:buNone/>
            </a:pPr>
            <a:r>
              <a:rPr lang="tr-TR" dirty="0" smtClean="0"/>
              <a:t>		Basic  </a:t>
            </a:r>
            <a:r>
              <a:rPr lang="tr-TR" dirty="0"/>
              <a:t>set  ve  </a:t>
            </a:r>
            <a:r>
              <a:rPr lang="tr-TR" dirty="0" err="1"/>
              <a:t>advance</a:t>
            </a:r>
            <a:r>
              <a:rPr lang="tr-TR" dirty="0"/>
              <a:t>  set  menülerin  alt  menülerini  bir  arada  aşağıdaki  tabloda karşılaştırabilirsiniz.</a:t>
            </a:r>
            <a:endParaRPr lang="en-US" dirty="0"/>
          </a:p>
          <a:p>
            <a:pPr marL="0" indent="0">
              <a:buNone/>
            </a:pPr>
            <a:r>
              <a:rPr lang="tr-TR" dirty="0" smtClean="0"/>
              <a:t>		EAN/UPC</a:t>
            </a:r>
            <a:endParaRPr lang="en-US" dirty="0"/>
          </a:p>
        </p:txBody>
      </p:sp>
    </p:spTree>
    <p:extLst>
      <p:ext uri="{BB962C8B-B14F-4D97-AF65-F5344CB8AC3E}">
        <p14:creationId xmlns:p14="http://schemas.microsoft.com/office/powerpoint/2010/main" val="2114776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606" y="0"/>
            <a:ext cx="8107340" cy="688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220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3175"/>
            <a:ext cx="12187237" cy="61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15933" y="6180407"/>
            <a:ext cx="5228823" cy="369332"/>
          </a:xfrm>
          <a:prstGeom prst="rect">
            <a:avLst/>
          </a:prstGeom>
          <a:noFill/>
        </p:spPr>
        <p:txBody>
          <a:bodyPr wrap="square" rtlCol="0">
            <a:spAutoFit/>
          </a:bodyPr>
          <a:lstStyle/>
          <a:p>
            <a:pPr algn="ctr"/>
            <a:r>
              <a:rPr lang="tr-TR" b="1" dirty="0" err="1"/>
              <a:t>Code</a:t>
            </a:r>
            <a:r>
              <a:rPr lang="tr-TR" b="1" dirty="0"/>
              <a:t> özellikleri</a:t>
            </a:r>
            <a:endParaRPr lang="en-US" dirty="0"/>
          </a:p>
        </p:txBody>
      </p:sp>
    </p:spTree>
    <p:extLst>
      <p:ext uri="{BB962C8B-B14F-4D97-AF65-F5344CB8AC3E}">
        <p14:creationId xmlns:p14="http://schemas.microsoft.com/office/powerpoint/2010/main" val="2996619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86" y="0"/>
            <a:ext cx="10493107" cy="633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3515933" y="6331269"/>
            <a:ext cx="5228823" cy="369332"/>
          </a:xfrm>
          <a:prstGeom prst="rect">
            <a:avLst/>
          </a:prstGeom>
          <a:noFill/>
        </p:spPr>
        <p:txBody>
          <a:bodyPr wrap="square" rtlCol="0">
            <a:spAutoFit/>
          </a:bodyPr>
          <a:lstStyle/>
          <a:p>
            <a:pPr algn="ctr"/>
            <a:r>
              <a:rPr lang="tr-TR" b="1" dirty="0"/>
              <a:t>Full ASCII </a:t>
            </a:r>
            <a:r>
              <a:rPr lang="tr-TR" b="1" dirty="0" err="1"/>
              <a:t>code</a:t>
            </a:r>
            <a:r>
              <a:rPr lang="tr-TR" b="1" dirty="0"/>
              <a:t> 39 ve </a:t>
            </a:r>
            <a:r>
              <a:rPr lang="tr-TR" b="1" dirty="0" err="1"/>
              <a:t>codabar</a:t>
            </a:r>
            <a:endParaRPr lang="en-US" dirty="0"/>
          </a:p>
        </p:txBody>
      </p:sp>
    </p:spTree>
    <p:extLst>
      <p:ext uri="{BB962C8B-B14F-4D97-AF65-F5344CB8AC3E}">
        <p14:creationId xmlns:p14="http://schemas.microsoft.com/office/powerpoint/2010/main" val="2475676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755" y="0"/>
            <a:ext cx="8480827" cy="637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796001" y="6435594"/>
            <a:ext cx="4430333" cy="369332"/>
          </a:xfrm>
          <a:prstGeom prst="rect">
            <a:avLst/>
          </a:prstGeom>
          <a:noFill/>
        </p:spPr>
        <p:txBody>
          <a:bodyPr wrap="square" rtlCol="0">
            <a:spAutoFit/>
          </a:bodyPr>
          <a:lstStyle/>
          <a:p>
            <a:pPr algn="ctr"/>
            <a:r>
              <a:rPr lang="tr-TR" b="1" dirty="0"/>
              <a:t>ITF 25, </a:t>
            </a:r>
            <a:r>
              <a:rPr lang="tr-TR" b="1" dirty="0" err="1"/>
              <a:t>code</a:t>
            </a:r>
            <a:r>
              <a:rPr lang="tr-TR" b="1" dirty="0"/>
              <a:t> 128 ve </a:t>
            </a:r>
            <a:r>
              <a:rPr lang="tr-TR" b="1" dirty="0" err="1"/>
              <a:t>code</a:t>
            </a:r>
            <a:r>
              <a:rPr lang="tr-TR" b="1" dirty="0"/>
              <a:t> </a:t>
            </a:r>
            <a:r>
              <a:rPr lang="tr-TR" b="1" dirty="0" smtClean="0"/>
              <a:t>93</a:t>
            </a:r>
            <a:endParaRPr lang="en-US" dirty="0"/>
          </a:p>
        </p:txBody>
      </p:sp>
    </p:spTree>
    <p:extLst>
      <p:ext uri="{BB962C8B-B14F-4D97-AF65-F5344CB8AC3E}">
        <p14:creationId xmlns:p14="http://schemas.microsoft.com/office/powerpoint/2010/main" val="1676097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0"/>
            <a:ext cx="10660532" cy="59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176275" y="6180497"/>
            <a:ext cx="5679583" cy="369332"/>
          </a:xfrm>
          <a:prstGeom prst="rect">
            <a:avLst/>
          </a:prstGeom>
          <a:noFill/>
        </p:spPr>
        <p:txBody>
          <a:bodyPr wrap="square" rtlCol="0">
            <a:spAutoFit/>
          </a:bodyPr>
          <a:lstStyle/>
          <a:p>
            <a:pPr algn="ctr"/>
            <a:r>
              <a:rPr lang="tr-TR" b="1" dirty="0"/>
              <a:t>CPC 25 IATA </a:t>
            </a:r>
            <a:r>
              <a:rPr lang="tr-TR" b="1" dirty="0" err="1"/>
              <a:t>code</a:t>
            </a:r>
            <a:endParaRPr lang="en-US" dirty="0"/>
          </a:p>
        </p:txBody>
      </p:sp>
    </p:spTree>
    <p:extLst>
      <p:ext uri="{BB962C8B-B14F-4D97-AF65-F5344CB8AC3E}">
        <p14:creationId xmlns:p14="http://schemas.microsoft.com/office/powerpoint/2010/main" val="3824990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999"/>
            <a:ext cx="7609629" cy="266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 y="3289275"/>
            <a:ext cx="7609629" cy="12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687132" y="2815466"/>
            <a:ext cx="3915178" cy="369332"/>
          </a:xfrm>
          <a:prstGeom prst="rect">
            <a:avLst/>
          </a:prstGeom>
          <a:noFill/>
        </p:spPr>
        <p:txBody>
          <a:bodyPr wrap="square" rtlCol="0">
            <a:spAutoFit/>
          </a:bodyPr>
          <a:lstStyle/>
          <a:p>
            <a:pPr algn="ctr"/>
            <a:r>
              <a:rPr lang="tr-TR" b="1" dirty="0"/>
              <a:t>El terminali güç kaynağı özelliği örneği</a:t>
            </a:r>
            <a:endParaRPr lang="en-US" dirty="0"/>
          </a:p>
        </p:txBody>
      </p:sp>
      <p:sp>
        <p:nvSpPr>
          <p:cNvPr id="5" name="Metin kutusu 4"/>
          <p:cNvSpPr txBox="1"/>
          <p:nvPr/>
        </p:nvSpPr>
        <p:spPr>
          <a:xfrm>
            <a:off x="1900327" y="4519420"/>
            <a:ext cx="3812147" cy="369332"/>
          </a:xfrm>
          <a:prstGeom prst="rect">
            <a:avLst/>
          </a:prstGeom>
          <a:noFill/>
        </p:spPr>
        <p:txBody>
          <a:bodyPr wrap="square" rtlCol="0">
            <a:spAutoFit/>
          </a:bodyPr>
          <a:lstStyle/>
          <a:p>
            <a:pPr algn="ctr"/>
            <a:r>
              <a:rPr lang="tr-TR" b="1" dirty="0"/>
              <a:t>El terminali görüntü özelliği örneği</a:t>
            </a:r>
            <a:endParaRPr lang="en-US"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31866"/>
            <a:ext cx="7612802" cy="11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1948276" y="6258178"/>
            <a:ext cx="3392890" cy="369332"/>
          </a:xfrm>
          <a:prstGeom prst="rect">
            <a:avLst/>
          </a:prstGeom>
          <a:noFill/>
        </p:spPr>
        <p:txBody>
          <a:bodyPr wrap="square" rtlCol="0">
            <a:spAutoFit/>
          </a:bodyPr>
          <a:lstStyle/>
          <a:p>
            <a:r>
              <a:rPr lang="tr-TR" b="1" dirty="0"/>
              <a:t>El terminali boyut özelliği örneği</a:t>
            </a:r>
            <a:endParaRPr lang="en-US" dirty="0"/>
          </a:p>
        </p:txBody>
      </p:sp>
    </p:spTree>
    <p:extLst>
      <p:ext uri="{BB962C8B-B14F-4D97-AF65-F5344CB8AC3E}">
        <p14:creationId xmlns:p14="http://schemas.microsoft.com/office/powerpoint/2010/main" val="2710772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1" y="631065"/>
            <a:ext cx="10131425" cy="5160135"/>
          </a:xfrm>
        </p:spPr>
        <p:txBody>
          <a:bodyPr>
            <a:normAutofit/>
          </a:bodyPr>
          <a:lstStyle/>
          <a:p>
            <a:r>
              <a:rPr lang="tr-TR" b="1" u="sng" dirty="0" err="1"/>
              <a:t>Pre</a:t>
            </a:r>
            <a:r>
              <a:rPr lang="tr-TR" b="1" u="sng" dirty="0"/>
              <a:t>/</a:t>
            </a:r>
            <a:r>
              <a:rPr lang="tr-TR" b="1" u="sng" dirty="0" err="1"/>
              <a:t>postamble</a:t>
            </a:r>
            <a:endParaRPr lang="en-US" b="1" u="sng" dirty="0"/>
          </a:p>
          <a:p>
            <a:pPr marL="0" indent="0">
              <a:buNone/>
            </a:pPr>
            <a:r>
              <a:rPr lang="tr-TR" dirty="0"/>
              <a:t>	</a:t>
            </a:r>
            <a:r>
              <a:rPr lang="tr-TR" dirty="0" smtClean="0"/>
              <a:t>	</a:t>
            </a:r>
            <a:r>
              <a:rPr lang="tr-TR" dirty="0" err="1" smtClean="0"/>
              <a:t>Barcode</a:t>
            </a:r>
            <a:r>
              <a:rPr lang="tr-TR" dirty="0" smtClean="0"/>
              <a:t> </a:t>
            </a:r>
            <a:r>
              <a:rPr lang="tr-TR" dirty="0" err="1"/>
              <a:t>setup</a:t>
            </a:r>
            <a:r>
              <a:rPr lang="tr-TR" dirty="0"/>
              <a:t> menüsünün üçüncü seçeneği olan </a:t>
            </a:r>
            <a:r>
              <a:rPr lang="tr-TR" dirty="0" err="1"/>
              <a:t>pre</a:t>
            </a:r>
            <a:r>
              <a:rPr lang="tr-TR" dirty="0"/>
              <a:t> / </a:t>
            </a:r>
            <a:r>
              <a:rPr lang="tr-TR" dirty="0" err="1"/>
              <a:t>postamble</a:t>
            </a:r>
            <a:r>
              <a:rPr lang="tr-TR" dirty="0"/>
              <a:t> alt menüsünün bölümleri ve </a:t>
            </a:r>
            <a:r>
              <a:rPr lang="tr-TR" dirty="0" smtClean="0"/>
              <a:t>			ayrıntıları </a:t>
            </a:r>
            <a:r>
              <a:rPr lang="tr-TR" dirty="0"/>
              <a:t>şunlardır:</a:t>
            </a:r>
            <a:endParaRPr lang="en-US" dirty="0"/>
          </a:p>
          <a:p>
            <a:r>
              <a:rPr lang="tr-TR" b="1" u="sng" dirty="0" err="1" smtClean="0"/>
              <a:t>Get</a:t>
            </a:r>
            <a:r>
              <a:rPr lang="tr-TR" b="1" u="sng" dirty="0" smtClean="0"/>
              <a:t> </a:t>
            </a:r>
            <a:r>
              <a:rPr lang="tr-TR" b="1" u="sng" dirty="0" err="1"/>
              <a:t>barcode</a:t>
            </a:r>
            <a:r>
              <a:rPr lang="tr-TR" b="1" u="sng" dirty="0"/>
              <a:t> </a:t>
            </a:r>
            <a:r>
              <a:rPr lang="tr-TR" b="1" u="sng" dirty="0" err="1"/>
              <a:t>type</a:t>
            </a:r>
            <a:endParaRPr lang="en-US" b="1" u="sng" dirty="0"/>
          </a:p>
          <a:p>
            <a:pPr marL="0" indent="0">
              <a:buNone/>
            </a:pPr>
            <a:r>
              <a:rPr lang="tr-TR" dirty="0" smtClean="0"/>
              <a:t>		Bu </a:t>
            </a:r>
            <a:r>
              <a:rPr lang="tr-TR" dirty="0"/>
              <a:t>bölümde okutulan barkodun başına okunan barkodun tipine bağlı olarak bir metin eklenmesi </a:t>
            </a:r>
            <a:r>
              <a:rPr lang="tr-TR" dirty="0" smtClean="0"/>
              <a:t>		sağlanır</a:t>
            </a:r>
            <a:r>
              <a:rPr lang="tr-TR" dirty="0"/>
              <a:t>.</a:t>
            </a:r>
            <a:endParaRPr lang="en-US" dirty="0"/>
          </a:p>
          <a:p>
            <a:pPr marL="0" indent="0">
              <a:buNone/>
            </a:pPr>
            <a:r>
              <a:rPr lang="tr-TR" dirty="0" smtClean="0"/>
              <a:t>		</a:t>
            </a:r>
            <a:r>
              <a:rPr lang="tr-TR" dirty="0" err="1" smtClean="0"/>
              <a:t>Disable</a:t>
            </a:r>
            <a:r>
              <a:rPr lang="tr-TR" dirty="0"/>
              <a:t>:  Okutulan barkodların başına okutulan barkodun tipini belirleyen bir </a:t>
            </a:r>
            <a:r>
              <a:rPr lang="tr-TR" dirty="0" smtClean="0"/>
              <a:t>sayı</a:t>
            </a:r>
            <a:r>
              <a:rPr lang="tr-TR" dirty="0"/>
              <a:t> </a:t>
            </a:r>
            <a:r>
              <a:rPr lang="tr-TR" dirty="0" smtClean="0"/>
              <a:t>eklenmemesini 		sağlar</a:t>
            </a:r>
            <a:r>
              <a:rPr lang="tr-TR" dirty="0"/>
              <a:t>.</a:t>
            </a:r>
            <a:endParaRPr lang="en-US" dirty="0"/>
          </a:p>
          <a:p>
            <a:pPr marL="0" indent="0">
              <a:buNone/>
            </a:pPr>
            <a:r>
              <a:rPr lang="tr-TR" dirty="0"/>
              <a:t> </a:t>
            </a:r>
            <a:r>
              <a:rPr lang="tr-TR" dirty="0" smtClean="0"/>
              <a:t>		</a:t>
            </a:r>
            <a:r>
              <a:rPr lang="tr-TR" dirty="0" err="1" smtClean="0"/>
              <a:t>Enable</a:t>
            </a:r>
            <a:r>
              <a:rPr lang="tr-TR" dirty="0"/>
              <a:t>:  Okutulan  barkodların  başına  okutulan  barkodun  tipini  belirleyen  bir  </a:t>
            </a:r>
            <a:r>
              <a:rPr lang="tr-TR" dirty="0" smtClean="0"/>
              <a:t>sayı</a:t>
            </a:r>
            <a:r>
              <a:rPr lang="tr-TR" dirty="0"/>
              <a:t> </a:t>
            </a:r>
            <a:r>
              <a:rPr lang="tr-TR" dirty="0" smtClean="0"/>
              <a:t>eklenmesini 		sağlar</a:t>
            </a:r>
            <a:r>
              <a:rPr lang="tr-TR" dirty="0"/>
              <a:t>.</a:t>
            </a:r>
            <a:endParaRPr lang="en-US" dirty="0"/>
          </a:p>
          <a:p>
            <a:r>
              <a:rPr lang="tr-TR" dirty="0"/>
              <a:t> </a:t>
            </a:r>
            <a:r>
              <a:rPr lang="tr-TR" b="1" u="sng" dirty="0" err="1" smtClean="0"/>
              <a:t>Pre</a:t>
            </a:r>
            <a:endParaRPr lang="en-US" b="1" u="sng" dirty="0"/>
          </a:p>
          <a:p>
            <a:pPr marL="0" indent="0">
              <a:buNone/>
            </a:pPr>
            <a:r>
              <a:rPr lang="tr-TR" dirty="0" smtClean="0"/>
              <a:t>		Okutulan </a:t>
            </a:r>
            <a:r>
              <a:rPr lang="tr-TR" dirty="0"/>
              <a:t>barkodların başına bir karakter eklenmesini sağlar.</a:t>
            </a:r>
            <a:endParaRPr lang="en-US" dirty="0"/>
          </a:p>
          <a:p>
            <a:r>
              <a:rPr lang="tr-TR" dirty="0"/>
              <a:t> </a:t>
            </a:r>
            <a:r>
              <a:rPr lang="tr-TR" b="1" u="sng" dirty="0" err="1" smtClean="0"/>
              <a:t>Postamble</a:t>
            </a:r>
            <a:endParaRPr lang="en-US" b="1" u="sng" dirty="0"/>
          </a:p>
          <a:p>
            <a:pPr marL="0" indent="0">
              <a:buNone/>
            </a:pPr>
            <a:r>
              <a:rPr lang="tr-TR" dirty="0" smtClean="0"/>
              <a:t>		Okutulan </a:t>
            </a:r>
            <a:r>
              <a:rPr lang="tr-TR" dirty="0"/>
              <a:t>barkodların sonuna bir karakter eklenmesini sağlar.</a:t>
            </a:r>
            <a:endParaRPr lang="en-US" dirty="0"/>
          </a:p>
        </p:txBody>
      </p:sp>
    </p:spTree>
    <p:extLst>
      <p:ext uri="{BB962C8B-B14F-4D97-AF65-F5344CB8AC3E}">
        <p14:creationId xmlns:p14="http://schemas.microsoft.com/office/powerpoint/2010/main" val="4231187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1.9.1.4. </a:t>
            </a:r>
            <a:r>
              <a:rPr lang="tr-TR" b="1" dirty="0" err="1"/>
              <a:t>Upload</a:t>
            </a:r>
            <a:r>
              <a:rPr lang="tr-TR" b="1" dirty="0"/>
              <a:t> Alt </a:t>
            </a:r>
            <a:r>
              <a:rPr lang="tr-TR" b="1" dirty="0" smtClean="0"/>
              <a:t>Menüsü</a:t>
            </a:r>
            <a:endParaRPr lang="en-US" dirty="0"/>
          </a:p>
        </p:txBody>
      </p:sp>
      <p:sp>
        <p:nvSpPr>
          <p:cNvPr id="3" name="İçerik Yer Tutucusu 2"/>
          <p:cNvSpPr>
            <a:spLocks noGrp="1"/>
          </p:cNvSpPr>
          <p:nvPr>
            <p:ph idx="1"/>
          </p:nvPr>
        </p:nvSpPr>
        <p:spPr>
          <a:xfrm>
            <a:off x="685800" y="1794338"/>
            <a:ext cx="10131425" cy="3649133"/>
          </a:xfrm>
        </p:spPr>
        <p:txBody>
          <a:bodyPr>
            <a:normAutofit/>
          </a:bodyPr>
          <a:lstStyle/>
          <a:p>
            <a:r>
              <a:rPr lang="tr-TR" dirty="0" smtClean="0"/>
              <a:t>Bu bölümde el terminaline yüklü veriyi bilgisayar veya bilgisayar uyumlu başka bir cihaza aktarmak için kullanılır. Bu bölümde seçili verileri içeren dosyaların aktarılıp aktarılmayacağı sorulur. Aktarılacak dosya seçildikten sonra </a:t>
            </a:r>
            <a:r>
              <a:rPr lang="tr-TR" dirty="0" err="1" smtClean="0"/>
              <a:t>enter</a:t>
            </a:r>
            <a:r>
              <a:rPr lang="tr-TR" dirty="0" smtClean="0"/>
              <a:t> tuşu ile aktarım işlemi başlatılır.</a:t>
            </a:r>
            <a:endParaRPr lang="en-US" dirty="0" smtClean="0"/>
          </a:p>
          <a:p>
            <a:r>
              <a:rPr lang="tr-TR" dirty="0" err="1" smtClean="0"/>
              <a:t>Upload</a:t>
            </a:r>
            <a:r>
              <a:rPr lang="tr-TR" dirty="0" smtClean="0"/>
              <a:t> alt menüsün alt seçenekleri aşağıda görülmektedir. Bu bölümlerin ayrıntıları:</a:t>
            </a:r>
            <a:endParaRPr lang="en-US" dirty="0" smtClean="0"/>
          </a:p>
          <a:p>
            <a:pPr marL="0" indent="0">
              <a:buNone/>
            </a:pPr>
            <a:r>
              <a:rPr lang="tr-TR" dirty="0" smtClean="0"/>
              <a:t>		- </a:t>
            </a:r>
            <a:r>
              <a:rPr lang="tr-TR" dirty="0" err="1" smtClean="0"/>
              <a:t>Upload</a:t>
            </a:r>
            <a:r>
              <a:rPr lang="tr-TR" dirty="0" smtClean="0"/>
              <a:t> data</a:t>
            </a:r>
            <a:endParaRPr lang="en-US" dirty="0" smtClean="0"/>
          </a:p>
          <a:p>
            <a:pPr marL="0" indent="0">
              <a:buNone/>
            </a:pPr>
            <a:r>
              <a:rPr lang="tr-TR" dirty="0" smtClean="0"/>
              <a:t>		- </a:t>
            </a:r>
            <a:r>
              <a:rPr lang="tr-TR" dirty="0" err="1" smtClean="0"/>
              <a:t>Delimeter</a:t>
            </a:r>
            <a:r>
              <a:rPr lang="tr-TR" dirty="0" smtClean="0"/>
              <a:t> set</a:t>
            </a:r>
            <a:endParaRPr lang="en-US" dirty="0" smtClean="0"/>
          </a:p>
          <a:p>
            <a:pPr marL="0" indent="0">
              <a:buNone/>
            </a:pPr>
            <a:r>
              <a:rPr lang="tr-TR" dirty="0" smtClean="0"/>
              <a:t>		- </a:t>
            </a:r>
            <a:r>
              <a:rPr lang="tr-TR" dirty="0" err="1" smtClean="0"/>
              <a:t>Upload</a:t>
            </a:r>
            <a:r>
              <a:rPr lang="tr-TR" dirty="0" smtClean="0"/>
              <a:t> </a:t>
            </a:r>
            <a:r>
              <a:rPr lang="tr-TR" dirty="0" err="1" smtClean="0"/>
              <a:t>device</a:t>
            </a:r>
            <a:endParaRPr lang="en-US" dirty="0" smtClean="0"/>
          </a:p>
          <a:p>
            <a:pPr marL="0" indent="0">
              <a:buNone/>
            </a:pPr>
            <a:r>
              <a:rPr lang="tr-TR" dirty="0" smtClean="0"/>
              <a:t>		- </a:t>
            </a:r>
            <a:r>
              <a:rPr lang="tr-TR" dirty="0" err="1" smtClean="0"/>
              <a:t>Upload</a:t>
            </a:r>
            <a:r>
              <a:rPr lang="tr-TR" dirty="0" smtClean="0"/>
              <a:t> data</a:t>
            </a:r>
            <a:endParaRPr lang="en-US" dirty="0" smtClean="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473" y="3618904"/>
            <a:ext cx="2392296" cy="262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118274" y="6258877"/>
            <a:ext cx="3966693" cy="369332"/>
          </a:xfrm>
          <a:prstGeom prst="rect">
            <a:avLst/>
          </a:prstGeom>
          <a:noFill/>
        </p:spPr>
        <p:txBody>
          <a:bodyPr wrap="square" rtlCol="0">
            <a:spAutoFit/>
          </a:bodyPr>
          <a:lstStyle/>
          <a:p>
            <a:pPr algn="ctr"/>
            <a:r>
              <a:rPr lang="tr-TR" b="1" dirty="0"/>
              <a:t>Yüklü programın </a:t>
            </a:r>
            <a:r>
              <a:rPr lang="tr-TR" b="1" dirty="0" err="1"/>
              <a:t>upload</a:t>
            </a:r>
            <a:r>
              <a:rPr lang="tr-TR" b="1" dirty="0"/>
              <a:t> alt </a:t>
            </a:r>
            <a:r>
              <a:rPr lang="tr-TR" b="1" dirty="0" smtClean="0"/>
              <a:t>menüsü</a:t>
            </a:r>
            <a:endParaRPr lang="en-US" dirty="0"/>
          </a:p>
        </p:txBody>
      </p:sp>
      <p:sp>
        <p:nvSpPr>
          <p:cNvPr id="5" name="Metin kutusu 4"/>
          <p:cNvSpPr txBox="1"/>
          <p:nvPr/>
        </p:nvSpPr>
        <p:spPr>
          <a:xfrm>
            <a:off x="7084967" y="3850783"/>
            <a:ext cx="4287078" cy="2031325"/>
          </a:xfrm>
          <a:prstGeom prst="rect">
            <a:avLst/>
          </a:prstGeom>
          <a:noFill/>
        </p:spPr>
        <p:txBody>
          <a:bodyPr wrap="square" rtlCol="0">
            <a:spAutoFit/>
          </a:bodyPr>
          <a:lstStyle/>
          <a:p>
            <a:r>
              <a:rPr lang="tr-TR" dirty="0"/>
              <a:t>Bu bölümde el terminaline yüklü veriyi bilgisayar veya bilgisayar uyumlu başka bir cihaza aktarmak için kullanılır. Bu bölümde seçili verileri içeren dosyaların aktarılıp aktarılmayacağı sorulur. Aktarılacak dosya seçildikten sonra </a:t>
            </a:r>
            <a:r>
              <a:rPr lang="tr-TR" dirty="0" err="1"/>
              <a:t>enter</a:t>
            </a:r>
            <a:r>
              <a:rPr lang="tr-TR" dirty="0"/>
              <a:t> tuşu ile aktarım işlemi başlatılır</a:t>
            </a:r>
            <a:r>
              <a:rPr lang="tr-TR" dirty="0" smtClean="0"/>
              <a:t>.</a:t>
            </a:r>
            <a:endParaRPr lang="en-US" dirty="0"/>
          </a:p>
        </p:txBody>
      </p:sp>
    </p:spTree>
    <p:extLst>
      <p:ext uri="{BB962C8B-B14F-4D97-AF65-F5344CB8AC3E}">
        <p14:creationId xmlns:p14="http://schemas.microsoft.com/office/powerpoint/2010/main" val="1839269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dirty="0" err="1"/>
              <a:t>Delimeter</a:t>
            </a:r>
            <a:r>
              <a:rPr lang="tr-TR" dirty="0"/>
              <a:t> set</a:t>
            </a:r>
            <a:endParaRPr lang="en-US" dirty="0"/>
          </a:p>
          <a:p>
            <a:pPr marL="0" indent="0">
              <a:buNone/>
            </a:pPr>
            <a:r>
              <a:rPr lang="tr-TR" dirty="0" smtClean="0"/>
              <a:t>		Bu </a:t>
            </a:r>
            <a:r>
              <a:rPr lang="tr-TR" dirty="0"/>
              <a:t>bölümde el terminaline yüklü </a:t>
            </a:r>
            <a:r>
              <a:rPr lang="tr-TR" dirty="0" err="1"/>
              <a:t>veritabanlarındaki</a:t>
            </a:r>
            <a:r>
              <a:rPr lang="tr-TR" dirty="0"/>
              <a:t> veriyi bilgisayara aktarırken </a:t>
            </a:r>
            <a:r>
              <a:rPr lang="tr-TR" dirty="0" err="1"/>
              <a:t>veritabanlarına</a:t>
            </a:r>
            <a:r>
              <a:rPr lang="tr-TR" dirty="0"/>
              <a:t> </a:t>
            </a:r>
            <a:r>
              <a:rPr lang="tr-TR" dirty="0" smtClean="0"/>
              <a:t>		ait </a:t>
            </a:r>
            <a:r>
              <a:rPr lang="tr-TR" dirty="0"/>
              <a:t>alanların ve kayıtların ayrımının nasıl olacağı belirlenir.</a:t>
            </a:r>
            <a:endParaRPr lang="en-US" dirty="0"/>
          </a:p>
          <a:p>
            <a:r>
              <a:rPr lang="tr-TR" b="1" dirty="0" err="1" smtClean="0"/>
              <a:t>Field</a:t>
            </a:r>
            <a:r>
              <a:rPr lang="tr-TR" b="1" dirty="0" smtClean="0"/>
              <a:t> </a:t>
            </a:r>
            <a:r>
              <a:rPr lang="tr-TR" b="1" dirty="0" err="1"/>
              <a:t>delimeter</a:t>
            </a:r>
            <a:r>
              <a:rPr lang="tr-TR" b="1" dirty="0"/>
              <a:t>, </a:t>
            </a:r>
            <a:r>
              <a:rPr lang="tr-TR" b="1" dirty="0" err="1"/>
              <a:t>v</a:t>
            </a:r>
            <a:r>
              <a:rPr lang="tr-TR" dirty="0" err="1"/>
              <a:t>eritabanlarına</a:t>
            </a:r>
            <a:r>
              <a:rPr lang="tr-TR" dirty="0"/>
              <a:t>(dosyalara) ait alanların aktarılırken nasıl </a:t>
            </a:r>
            <a:r>
              <a:rPr lang="tr-TR" dirty="0" smtClean="0"/>
              <a:t>ayrılacağını</a:t>
            </a:r>
            <a:r>
              <a:rPr lang="tr-TR" dirty="0"/>
              <a:t> </a:t>
            </a:r>
            <a:r>
              <a:rPr lang="tr-TR" dirty="0" smtClean="0"/>
              <a:t>belirler</a:t>
            </a:r>
            <a:r>
              <a:rPr lang="tr-TR" dirty="0"/>
              <a:t>.</a:t>
            </a:r>
            <a:endParaRPr lang="en-US" dirty="0"/>
          </a:p>
          <a:p>
            <a:pPr marL="0" indent="0">
              <a:buNone/>
            </a:pPr>
            <a:r>
              <a:rPr lang="tr-TR" dirty="0" smtClean="0"/>
              <a:t>		</a:t>
            </a:r>
            <a:r>
              <a:rPr lang="tr-TR" dirty="0" err="1" smtClean="0"/>
              <a:t>None</a:t>
            </a:r>
            <a:r>
              <a:rPr lang="tr-TR" dirty="0"/>
              <a:t>: Alanlar ayrılmayacak.</a:t>
            </a:r>
            <a:endParaRPr lang="en-US" dirty="0"/>
          </a:p>
          <a:p>
            <a:pPr marL="0" indent="0">
              <a:buNone/>
            </a:pPr>
            <a:r>
              <a:rPr lang="tr-TR" dirty="0" smtClean="0"/>
              <a:t>		Space</a:t>
            </a:r>
            <a:r>
              <a:rPr lang="tr-TR" dirty="0"/>
              <a:t>: Alanların bir boşluk ile ayrılmasını sağlar</a:t>
            </a:r>
            <a:r>
              <a:rPr lang="tr-TR" dirty="0" smtClean="0"/>
              <a:t>.</a:t>
            </a:r>
            <a:endParaRPr lang="tr-TR" dirty="0"/>
          </a:p>
          <a:p>
            <a:pPr marL="0" indent="0">
              <a:buNone/>
            </a:pPr>
            <a:r>
              <a:rPr lang="tr-TR" dirty="0"/>
              <a:t>	</a:t>
            </a:r>
            <a:r>
              <a:rPr lang="tr-TR" dirty="0" smtClean="0"/>
              <a:t>	, </a:t>
            </a:r>
            <a:r>
              <a:rPr lang="tr-TR" dirty="0"/>
              <a:t>(virgül): Alanların bir virgül ile ayrılmasını sağlar.</a:t>
            </a:r>
            <a:endParaRPr lang="en-US" dirty="0"/>
          </a:p>
          <a:p>
            <a:pPr marL="0" indent="0">
              <a:buNone/>
            </a:pPr>
            <a:r>
              <a:rPr lang="tr-TR" dirty="0" smtClean="0"/>
              <a:t>		; </a:t>
            </a:r>
            <a:r>
              <a:rPr lang="tr-TR" dirty="0"/>
              <a:t>(Noktalı virgül): Alanların bir noktalı virgül ile ayrılmasını sağlar.</a:t>
            </a:r>
            <a:endParaRPr lang="en-US" dirty="0"/>
          </a:p>
          <a:p>
            <a:endParaRPr lang="en-US" dirty="0"/>
          </a:p>
        </p:txBody>
      </p:sp>
    </p:spTree>
    <p:extLst>
      <p:ext uri="{BB962C8B-B14F-4D97-AF65-F5344CB8AC3E}">
        <p14:creationId xmlns:p14="http://schemas.microsoft.com/office/powerpoint/2010/main" val="3471242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u="sng" dirty="0" err="1"/>
              <a:t>Upload</a:t>
            </a:r>
            <a:r>
              <a:rPr lang="tr-TR" b="1" u="sng" dirty="0"/>
              <a:t> </a:t>
            </a:r>
            <a:r>
              <a:rPr lang="tr-TR" b="1" u="sng" dirty="0" err="1"/>
              <a:t>device</a:t>
            </a:r>
            <a:endParaRPr lang="en-US" b="1" u="sng" dirty="0"/>
          </a:p>
          <a:p>
            <a:pPr marL="0" indent="0">
              <a:buNone/>
            </a:pPr>
            <a:r>
              <a:rPr lang="tr-TR" dirty="0" smtClean="0"/>
              <a:t>	Bu  </a:t>
            </a:r>
            <a:r>
              <a:rPr lang="tr-TR" dirty="0"/>
              <a:t>bölümde  el  terminaline  yüklü  </a:t>
            </a:r>
            <a:r>
              <a:rPr lang="tr-TR" dirty="0" err="1"/>
              <a:t>veritabanlarındaki</a:t>
            </a:r>
            <a:r>
              <a:rPr lang="tr-TR" dirty="0"/>
              <a:t>  veriyi  bilgisayara  aktarmanın hangi </a:t>
            </a:r>
            <a:r>
              <a:rPr lang="tr-TR" dirty="0" smtClean="0"/>
              <a:t>			bağlantı </a:t>
            </a:r>
            <a:r>
              <a:rPr lang="tr-TR" dirty="0"/>
              <a:t>tipi ile olacağının belirlenmesini sağlar.</a:t>
            </a:r>
            <a:endParaRPr lang="en-US" dirty="0"/>
          </a:p>
          <a:p>
            <a:pPr lvl="2"/>
            <a:r>
              <a:rPr lang="tr-TR" dirty="0" smtClean="0"/>
              <a:t>· </a:t>
            </a:r>
            <a:r>
              <a:rPr lang="tr-TR" dirty="0"/>
              <a:t>RS-232C: RS-232C (Com port-seri bağlantı) yöntemi ile aktarım </a:t>
            </a:r>
            <a:r>
              <a:rPr lang="tr-TR" dirty="0" smtClean="0"/>
              <a:t>yapılacağını</a:t>
            </a:r>
            <a:r>
              <a:rPr lang="tr-TR" dirty="0"/>
              <a:t> </a:t>
            </a:r>
            <a:r>
              <a:rPr lang="tr-TR" dirty="0" smtClean="0"/>
              <a:t>belirler</a:t>
            </a:r>
            <a:r>
              <a:rPr lang="tr-TR" dirty="0"/>
              <a:t>.</a:t>
            </a:r>
            <a:endParaRPr lang="en-US" dirty="0"/>
          </a:p>
          <a:p>
            <a:pPr lvl="2"/>
            <a:r>
              <a:rPr lang="tr-TR" dirty="0"/>
              <a:t>· IR: IR (IRDA-</a:t>
            </a:r>
            <a:r>
              <a:rPr lang="tr-TR" dirty="0" err="1"/>
              <a:t>infrared</a:t>
            </a:r>
            <a:r>
              <a:rPr lang="tr-TR" dirty="0"/>
              <a:t> bağlantı) yöntemi ile aktarım yapılacağını belirler.</a:t>
            </a:r>
            <a:endParaRPr lang="en-US" dirty="0"/>
          </a:p>
          <a:p>
            <a:endParaRPr lang="en-US" dirty="0"/>
          </a:p>
        </p:txBody>
      </p:sp>
    </p:spTree>
    <p:extLst>
      <p:ext uri="{BB962C8B-B14F-4D97-AF65-F5344CB8AC3E}">
        <p14:creationId xmlns:p14="http://schemas.microsoft.com/office/powerpoint/2010/main" val="1949734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1.10. </a:t>
            </a:r>
            <a:r>
              <a:rPr lang="tr-TR" b="1" dirty="0" err="1"/>
              <a:t>Freetask’ın</a:t>
            </a:r>
            <a:r>
              <a:rPr lang="tr-TR" b="1" dirty="0"/>
              <a:t> </a:t>
            </a:r>
            <a:r>
              <a:rPr lang="tr-TR" b="1" dirty="0" smtClean="0"/>
              <a:t>Programlanması</a:t>
            </a:r>
            <a:endParaRPr lang="en-US" dirty="0"/>
          </a:p>
        </p:txBody>
      </p:sp>
      <p:sp>
        <p:nvSpPr>
          <p:cNvPr id="3" name="İçerik Yer Tutucusu 2"/>
          <p:cNvSpPr>
            <a:spLocks noGrp="1"/>
          </p:cNvSpPr>
          <p:nvPr>
            <p:ph idx="1"/>
          </p:nvPr>
        </p:nvSpPr>
        <p:spPr/>
        <p:txBody>
          <a:bodyPr>
            <a:normAutofit/>
          </a:bodyPr>
          <a:lstStyle/>
          <a:p>
            <a:r>
              <a:rPr lang="tr-TR" dirty="0" err="1"/>
              <a:t>Freetask</a:t>
            </a:r>
            <a:r>
              <a:rPr lang="tr-TR" dirty="0"/>
              <a:t> programı PDL 20-16’ya yüklü bellenimin (işletim sistemi) içinde bulunan ve silinemeyen  bir  programdır.  </a:t>
            </a:r>
            <a:r>
              <a:rPr lang="tr-TR" dirty="0" err="1"/>
              <a:t>Freetask</a:t>
            </a:r>
            <a:r>
              <a:rPr lang="tr-TR" dirty="0"/>
              <a:t>  programı  bir  alandan  oluşan  </a:t>
            </a:r>
            <a:r>
              <a:rPr lang="tr-TR" dirty="0" err="1"/>
              <a:t>freetask</a:t>
            </a:r>
            <a:r>
              <a:rPr lang="tr-TR" dirty="0"/>
              <a:t>  adlı  </a:t>
            </a:r>
            <a:r>
              <a:rPr lang="tr-TR" dirty="0" smtClean="0"/>
              <a:t>bir</a:t>
            </a:r>
            <a:r>
              <a:rPr lang="tr-TR" dirty="0"/>
              <a:t> </a:t>
            </a:r>
            <a:r>
              <a:rPr lang="tr-TR" dirty="0" err="1" smtClean="0"/>
              <a:t>veritabanına</a:t>
            </a:r>
            <a:r>
              <a:rPr lang="tr-TR" dirty="0" smtClean="0"/>
              <a:t> </a:t>
            </a:r>
            <a:r>
              <a:rPr lang="tr-TR" dirty="0"/>
              <a:t>sahiptir. </a:t>
            </a:r>
            <a:r>
              <a:rPr lang="tr-TR" dirty="0" err="1"/>
              <a:t>Freetask</a:t>
            </a:r>
            <a:r>
              <a:rPr lang="tr-TR" dirty="0"/>
              <a:t> program girilen verileri kaydeden bilgisayardan PDL </a:t>
            </a:r>
            <a:r>
              <a:rPr lang="tr-TR" dirty="0" smtClean="0"/>
              <a:t>20-16’ya </a:t>
            </a:r>
            <a:r>
              <a:rPr lang="tr-TR" dirty="0"/>
              <a:t>bilgi aktarımına izin vermeyen özelliğe sahiptir.</a:t>
            </a:r>
            <a:endParaRPr lang="en-US" dirty="0"/>
          </a:p>
          <a:p>
            <a:r>
              <a:rPr lang="tr-TR" dirty="0" err="1" smtClean="0"/>
              <a:t>Freetask</a:t>
            </a:r>
            <a:r>
              <a:rPr lang="tr-TR" dirty="0" smtClean="0"/>
              <a:t> </a:t>
            </a:r>
            <a:r>
              <a:rPr lang="tr-TR" dirty="0" err="1"/>
              <a:t>veritabanını</a:t>
            </a:r>
            <a:r>
              <a:rPr lang="tr-TR" dirty="0"/>
              <a:t> birden fazla alan olarak ayarlamak ve bu alanların </a:t>
            </a:r>
            <a:r>
              <a:rPr lang="tr-TR" dirty="0" err="1"/>
              <a:t>freetask</a:t>
            </a:r>
            <a:r>
              <a:rPr lang="tr-TR" dirty="0"/>
              <a:t> programında bu alanlara bilginin nasıl girileceğini ve bu alanlara veri girişi esnasında ekrandaki mesajın ne olacağını belirlemek için </a:t>
            </a:r>
            <a:r>
              <a:rPr lang="tr-TR" dirty="0" err="1"/>
              <a:t>freetask</a:t>
            </a:r>
            <a:r>
              <a:rPr lang="tr-TR" dirty="0"/>
              <a:t> programının düzenlenmesi (format) gerekir.</a:t>
            </a:r>
            <a:endParaRPr lang="en-US" dirty="0"/>
          </a:p>
          <a:p>
            <a:pPr lvl="2"/>
            <a:r>
              <a:rPr lang="tr-TR" dirty="0" err="1" smtClean="0"/>
              <a:t>System</a:t>
            </a:r>
            <a:r>
              <a:rPr lang="tr-TR" dirty="0" smtClean="0"/>
              <a:t> </a:t>
            </a:r>
            <a:r>
              <a:rPr lang="tr-TR" dirty="0" err="1" smtClean="0"/>
              <a:t>menu</a:t>
            </a:r>
            <a:endParaRPr lang="en-US" dirty="0"/>
          </a:p>
          <a:p>
            <a:pPr lvl="2"/>
            <a:r>
              <a:rPr lang="tr-TR" dirty="0" err="1" smtClean="0"/>
              <a:t>Task</a:t>
            </a:r>
            <a:r>
              <a:rPr lang="tr-TR" dirty="0" smtClean="0"/>
              <a:t> </a:t>
            </a:r>
            <a:r>
              <a:rPr lang="tr-TR" dirty="0" err="1"/>
              <a:t>utility</a:t>
            </a:r>
            <a:endParaRPr lang="en-US" dirty="0"/>
          </a:p>
          <a:p>
            <a:pPr lvl="2"/>
            <a:r>
              <a:rPr lang="tr-TR" dirty="0" smtClean="0"/>
              <a:t>Format</a:t>
            </a:r>
          </a:p>
          <a:p>
            <a:pPr lvl="2"/>
            <a:r>
              <a:rPr lang="tr-TR" dirty="0" smtClean="0"/>
              <a:t>Data </a:t>
            </a:r>
            <a:r>
              <a:rPr lang="tr-TR" dirty="0"/>
              <a:t>format alt, </a:t>
            </a:r>
            <a:r>
              <a:rPr lang="tr-TR" dirty="0" smtClean="0"/>
              <a:t>menüsü</a:t>
            </a:r>
            <a:endParaRPr lang="en-US" dirty="0"/>
          </a:p>
          <a:p>
            <a:endParaRPr lang="en-US" dirty="0"/>
          </a:p>
        </p:txBody>
      </p:sp>
    </p:spTree>
    <p:extLst>
      <p:ext uri="{BB962C8B-B14F-4D97-AF65-F5344CB8AC3E}">
        <p14:creationId xmlns:p14="http://schemas.microsoft.com/office/powerpoint/2010/main" val="715480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1407" y="738270"/>
            <a:ext cx="10131425" cy="1567048"/>
          </a:xfrm>
        </p:spPr>
        <p:txBody>
          <a:bodyPr/>
          <a:lstStyle/>
          <a:p>
            <a:r>
              <a:rPr lang="tr-TR" dirty="0"/>
              <a:t>Bu bölüme ulaşmak için sıra ile aşağıdaki menülere girilmesi gerekir. Data format alt menüsü seçildiğinde ekran görüntüsü aşağıdaki gibidir.</a:t>
            </a:r>
            <a:endParaRPr lang="en-US" dirty="0"/>
          </a:p>
          <a:p>
            <a:pPr lvl="1"/>
            <a:r>
              <a:rPr lang="tr-TR" dirty="0" smtClean="0"/>
              <a:t>Ø1</a:t>
            </a:r>
            <a:r>
              <a:rPr lang="tr-TR" dirty="0"/>
              <a:t>. Adım: Bu adımda </a:t>
            </a:r>
            <a:r>
              <a:rPr lang="tr-TR" dirty="0" err="1"/>
              <a:t>freetask</a:t>
            </a:r>
            <a:r>
              <a:rPr lang="tr-TR" dirty="0"/>
              <a:t> </a:t>
            </a:r>
            <a:r>
              <a:rPr lang="tr-TR" dirty="0" err="1"/>
              <a:t>veritabanının</a:t>
            </a:r>
            <a:r>
              <a:rPr lang="tr-TR" dirty="0"/>
              <a:t> yeni alan sayısı girilir. </a:t>
            </a:r>
            <a:r>
              <a:rPr lang="tr-TR" dirty="0" err="1"/>
              <a:t>Enter</a:t>
            </a:r>
            <a:r>
              <a:rPr lang="tr-TR" dirty="0"/>
              <a:t> tuşu ile bir sonraki adıma geçilir. Alan sayısı 1~16 arasında bir sayıdır. Standart </a:t>
            </a:r>
            <a:r>
              <a:rPr lang="tr-TR" dirty="0" smtClean="0"/>
              <a:t>değeri</a:t>
            </a:r>
            <a:r>
              <a:rPr lang="tr-TR" dirty="0"/>
              <a:t> </a:t>
            </a:r>
            <a:r>
              <a:rPr lang="tr-TR" dirty="0" smtClean="0"/>
              <a:t>1</a:t>
            </a:r>
            <a:r>
              <a:rPr lang="tr-TR" dirty="0"/>
              <a:t>’ </a:t>
            </a:r>
            <a:r>
              <a:rPr lang="tr-TR" dirty="0" err="1"/>
              <a:t>dir</a:t>
            </a:r>
            <a:r>
              <a:rPr lang="tr-TR" dirty="0"/>
              <a:t>. Aşağıdaki şekilde alan sayısı üç olarak belirlenmiştir</a:t>
            </a:r>
            <a:r>
              <a:rPr lang="tr-TR" dirty="0" smtClean="0"/>
              <a:t>.</a:t>
            </a:r>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067" y="2569247"/>
            <a:ext cx="2880104" cy="305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053389" y="5853934"/>
            <a:ext cx="5267459" cy="369332"/>
          </a:xfrm>
          <a:prstGeom prst="rect">
            <a:avLst/>
          </a:prstGeom>
          <a:noFill/>
        </p:spPr>
        <p:txBody>
          <a:bodyPr wrap="square" rtlCol="0">
            <a:spAutoFit/>
          </a:bodyPr>
          <a:lstStyle/>
          <a:p>
            <a:pPr algn="ctr"/>
            <a:r>
              <a:rPr lang="tr-TR" b="1" dirty="0" smtClean="0"/>
              <a:t>Format </a:t>
            </a:r>
            <a:r>
              <a:rPr lang="tr-TR" b="1" dirty="0"/>
              <a:t>menüsü 1. </a:t>
            </a:r>
            <a:r>
              <a:rPr lang="tr-TR" b="1" dirty="0" smtClean="0"/>
              <a:t>Adım</a:t>
            </a:r>
            <a:endParaRPr lang="en-US" dirty="0"/>
          </a:p>
        </p:txBody>
      </p:sp>
    </p:spTree>
    <p:extLst>
      <p:ext uri="{BB962C8B-B14F-4D97-AF65-F5344CB8AC3E}">
        <p14:creationId xmlns:p14="http://schemas.microsoft.com/office/powerpoint/2010/main" val="229792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63074" y="390540"/>
            <a:ext cx="10131425" cy="2661753"/>
          </a:xfrm>
        </p:spPr>
        <p:txBody>
          <a:bodyPr/>
          <a:lstStyle/>
          <a:p>
            <a:r>
              <a:rPr lang="tr-TR" dirty="0"/>
              <a:t>2. Adım: Bu adımda ilk satırda belirtilen sıradaki alana bilginin hangi yöntem ile alınacağı belirlenir. Bu yöntemler şunlardır:</a:t>
            </a:r>
            <a:endParaRPr lang="en-US" dirty="0"/>
          </a:p>
          <a:p>
            <a:pPr lvl="1"/>
            <a:r>
              <a:rPr lang="tr-TR" dirty="0"/>
              <a:t>·        </a:t>
            </a:r>
            <a:r>
              <a:rPr lang="tr-TR" dirty="0" err="1"/>
              <a:t>Keyin+scan</a:t>
            </a:r>
            <a:r>
              <a:rPr lang="tr-TR" dirty="0"/>
              <a:t>: Tuş takımı ve lazer tarama tuşu ile</a:t>
            </a:r>
            <a:endParaRPr lang="en-US" dirty="0"/>
          </a:p>
          <a:p>
            <a:pPr lvl="1"/>
            <a:r>
              <a:rPr lang="tr-TR" dirty="0"/>
              <a:t>·        </a:t>
            </a:r>
            <a:r>
              <a:rPr lang="tr-TR" dirty="0" err="1"/>
              <a:t>Keyin</a:t>
            </a:r>
            <a:r>
              <a:rPr lang="tr-TR" dirty="0"/>
              <a:t> </a:t>
            </a:r>
            <a:r>
              <a:rPr lang="tr-TR" dirty="0" err="1"/>
              <a:t>only</a:t>
            </a:r>
            <a:r>
              <a:rPr lang="tr-TR" dirty="0"/>
              <a:t>: Sadece tuş takımı ile</a:t>
            </a:r>
            <a:endParaRPr lang="en-US" dirty="0"/>
          </a:p>
          <a:p>
            <a:pPr lvl="1"/>
            <a:r>
              <a:rPr lang="tr-TR" dirty="0"/>
              <a:t>·        </a:t>
            </a:r>
            <a:r>
              <a:rPr lang="tr-TR" dirty="0" err="1"/>
              <a:t>Scan</a:t>
            </a:r>
            <a:r>
              <a:rPr lang="tr-TR" dirty="0"/>
              <a:t> </a:t>
            </a:r>
            <a:r>
              <a:rPr lang="tr-TR" dirty="0" err="1"/>
              <a:t>only</a:t>
            </a:r>
            <a:r>
              <a:rPr lang="tr-TR" dirty="0"/>
              <a:t>: Sadece lazer tarama tuşu </a:t>
            </a:r>
            <a:r>
              <a:rPr lang="tr-TR" dirty="0" smtClean="0"/>
              <a:t>ile</a:t>
            </a:r>
          </a:p>
          <a:p>
            <a:pPr marL="457200" lvl="1" indent="0">
              <a:buNone/>
            </a:pPr>
            <a:r>
              <a:rPr lang="tr-TR" dirty="0" smtClean="0"/>
              <a:t>seçenekler </a:t>
            </a:r>
            <a:r>
              <a:rPr lang="tr-TR" dirty="0"/>
              <a:t>ok tuşları ile değiştirilir ve </a:t>
            </a:r>
            <a:r>
              <a:rPr lang="tr-TR" dirty="0" err="1"/>
              <a:t>enter</a:t>
            </a:r>
            <a:r>
              <a:rPr lang="tr-TR" dirty="0"/>
              <a:t> tuşu ile </a:t>
            </a:r>
            <a:r>
              <a:rPr lang="tr-TR" dirty="0" smtClean="0"/>
              <a:t>kaydedilir.</a:t>
            </a:r>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541" y="2794714"/>
            <a:ext cx="3200489" cy="35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813241" y="6304665"/>
            <a:ext cx="4031087" cy="369332"/>
          </a:xfrm>
          <a:prstGeom prst="rect">
            <a:avLst/>
          </a:prstGeom>
          <a:noFill/>
        </p:spPr>
        <p:txBody>
          <a:bodyPr wrap="square" rtlCol="0">
            <a:spAutoFit/>
          </a:bodyPr>
          <a:lstStyle/>
          <a:p>
            <a:pPr algn="ctr"/>
            <a:r>
              <a:rPr lang="tr-TR" b="1" dirty="0"/>
              <a:t>Format menüsü 2. Adım</a:t>
            </a:r>
            <a:endParaRPr lang="en-US" dirty="0"/>
          </a:p>
        </p:txBody>
      </p:sp>
    </p:spTree>
    <p:extLst>
      <p:ext uri="{BB962C8B-B14F-4D97-AF65-F5344CB8AC3E}">
        <p14:creationId xmlns:p14="http://schemas.microsoft.com/office/powerpoint/2010/main" val="464498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11559" y="970089"/>
            <a:ext cx="10131425" cy="1373865"/>
          </a:xfrm>
        </p:spPr>
        <p:txBody>
          <a:bodyPr/>
          <a:lstStyle/>
          <a:p>
            <a:r>
              <a:rPr lang="tr-TR" dirty="0"/>
              <a:t>3. Adım:   Bu adımda ilk satırda belirtilen sıradaki alanın uzunluğu belirlenir.</a:t>
            </a:r>
            <a:endParaRPr lang="en-US" dirty="0"/>
          </a:p>
          <a:p>
            <a:pPr marL="0" indent="0">
              <a:buNone/>
            </a:pPr>
            <a:r>
              <a:rPr lang="tr-TR" dirty="0" smtClean="0"/>
              <a:t>		Bir </a:t>
            </a:r>
            <a:r>
              <a:rPr lang="tr-TR" dirty="0"/>
              <a:t>alan uzunluğu 1~32 değerdir. </a:t>
            </a:r>
            <a:r>
              <a:rPr lang="tr-TR" dirty="0" err="1"/>
              <a:t>Enter</a:t>
            </a:r>
            <a:r>
              <a:rPr lang="tr-TR" dirty="0"/>
              <a:t> tuşu ile kaydedilir</a:t>
            </a:r>
            <a:r>
              <a:rPr lang="tr-TR" dirty="0" smtClean="0"/>
              <a:t>.</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794" y="2512969"/>
            <a:ext cx="2996954" cy="31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23468" y="5824807"/>
            <a:ext cx="4507606" cy="369332"/>
          </a:xfrm>
          <a:prstGeom prst="rect">
            <a:avLst/>
          </a:prstGeom>
          <a:noFill/>
        </p:spPr>
        <p:txBody>
          <a:bodyPr wrap="square" rtlCol="0">
            <a:spAutoFit/>
          </a:bodyPr>
          <a:lstStyle/>
          <a:p>
            <a:pPr algn="ctr"/>
            <a:r>
              <a:rPr lang="tr-TR" b="1" dirty="0"/>
              <a:t>Format menüsü 3. Adım</a:t>
            </a:r>
            <a:endParaRPr lang="en-US" dirty="0"/>
          </a:p>
        </p:txBody>
      </p:sp>
    </p:spTree>
    <p:extLst>
      <p:ext uri="{BB962C8B-B14F-4D97-AF65-F5344CB8AC3E}">
        <p14:creationId xmlns:p14="http://schemas.microsoft.com/office/powerpoint/2010/main" val="2459546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7"/>
            <a:ext cx="10131425" cy="1039015"/>
          </a:xfrm>
        </p:spPr>
        <p:txBody>
          <a:bodyPr/>
          <a:lstStyle/>
          <a:p>
            <a:r>
              <a:rPr lang="tr-TR" dirty="0"/>
              <a:t>4. Adım: Bu adımda ilk satırda belirtilen sıradaki alan için </a:t>
            </a:r>
            <a:r>
              <a:rPr lang="tr-TR" dirty="0" err="1"/>
              <a:t>freetask</a:t>
            </a:r>
            <a:r>
              <a:rPr lang="tr-TR" dirty="0"/>
              <a:t> </a:t>
            </a:r>
            <a:r>
              <a:rPr lang="tr-TR" dirty="0" smtClean="0"/>
              <a:t>programı</a:t>
            </a:r>
            <a:r>
              <a:rPr lang="tr-TR" dirty="0"/>
              <a:t> </a:t>
            </a:r>
            <a:r>
              <a:rPr lang="tr-TR" dirty="0" smtClean="0"/>
              <a:t>çalıştırıldığında </a:t>
            </a:r>
            <a:r>
              <a:rPr lang="tr-TR" dirty="0"/>
              <a:t>ekranda görünmesi istenilen mesaj girilir. Bu mesaj </a:t>
            </a:r>
            <a:r>
              <a:rPr lang="tr-TR" dirty="0" smtClean="0"/>
              <a:t>maksimum </a:t>
            </a:r>
            <a:r>
              <a:rPr lang="tr-TR" dirty="0"/>
              <a:t>16 karakter olabilir. </a:t>
            </a:r>
            <a:r>
              <a:rPr lang="tr-TR" dirty="0" err="1"/>
              <a:t>Enter</a:t>
            </a:r>
            <a:r>
              <a:rPr lang="tr-TR" dirty="0"/>
              <a:t> tuşu ile kaydedilir</a:t>
            </a:r>
            <a:r>
              <a:rPr lang="tr-TR" dirty="0" smtClean="0"/>
              <a:t>.</a:t>
            </a:r>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863" y="3029709"/>
            <a:ext cx="2749729" cy="296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03053" y="6091708"/>
            <a:ext cx="4314423" cy="646331"/>
          </a:xfrm>
          <a:prstGeom prst="rect">
            <a:avLst/>
          </a:prstGeom>
          <a:noFill/>
        </p:spPr>
        <p:txBody>
          <a:bodyPr wrap="square" rtlCol="0">
            <a:spAutoFit/>
          </a:bodyPr>
          <a:lstStyle/>
          <a:p>
            <a:pPr algn="ctr"/>
            <a:r>
              <a:rPr lang="tr-TR" b="1" dirty="0" smtClean="0"/>
              <a:t>Format </a:t>
            </a:r>
            <a:r>
              <a:rPr lang="tr-TR" b="1" dirty="0"/>
              <a:t>menüsü 4. Adım</a:t>
            </a:r>
            <a:endParaRPr lang="en-US" dirty="0"/>
          </a:p>
          <a:p>
            <a:endParaRPr lang="en-US" dirty="0"/>
          </a:p>
        </p:txBody>
      </p:sp>
    </p:spTree>
    <p:extLst>
      <p:ext uri="{BB962C8B-B14F-4D97-AF65-F5344CB8AC3E}">
        <p14:creationId xmlns:p14="http://schemas.microsoft.com/office/powerpoint/2010/main" val="2901162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85801" y="2142068"/>
            <a:ext cx="10131425" cy="1257956"/>
          </a:xfrm>
        </p:spPr>
        <p:txBody>
          <a:bodyPr/>
          <a:lstStyle/>
          <a:p>
            <a:r>
              <a:rPr lang="tr-TR" dirty="0"/>
              <a:t>5. Adım:  Bu adımda ilk satırda belirtilen sıradaki alan için </a:t>
            </a:r>
            <a:r>
              <a:rPr lang="tr-TR" dirty="0" err="1"/>
              <a:t>freetask</a:t>
            </a:r>
            <a:r>
              <a:rPr lang="tr-TR" dirty="0"/>
              <a:t> programı çalıştırıldığında alana bilgi girişi yapılacak olan bölüme hazır bir bilginin yazdırılması sağlanır.  </a:t>
            </a:r>
            <a:r>
              <a:rPr lang="tr-TR" dirty="0" err="1"/>
              <a:t>Enter</a:t>
            </a:r>
            <a:r>
              <a:rPr lang="tr-TR" dirty="0"/>
              <a:t> tuşu ile kaydedilir.</a:t>
            </a:r>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539" y="3287287"/>
            <a:ext cx="2353658" cy="263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716651" y="6065949"/>
            <a:ext cx="4069724" cy="369332"/>
          </a:xfrm>
          <a:prstGeom prst="rect">
            <a:avLst/>
          </a:prstGeom>
          <a:noFill/>
        </p:spPr>
        <p:txBody>
          <a:bodyPr wrap="square" rtlCol="0">
            <a:spAutoFit/>
          </a:bodyPr>
          <a:lstStyle/>
          <a:p>
            <a:pPr algn="ctr"/>
            <a:r>
              <a:rPr lang="tr-TR" b="1" dirty="0"/>
              <a:t>Format menüsü 5. Adım</a:t>
            </a:r>
            <a:endParaRPr lang="en-US" dirty="0"/>
          </a:p>
        </p:txBody>
      </p:sp>
    </p:spTree>
    <p:extLst>
      <p:ext uri="{BB962C8B-B14F-4D97-AF65-F5344CB8AC3E}">
        <p14:creationId xmlns:p14="http://schemas.microsoft.com/office/powerpoint/2010/main" val="140395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104" y="609600"/>
            <a:ext cx="9100600" cy="437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750133" y="5061728"/>
            <a:ext cx="3876541" cy="369332"/>
          </a:xfrm>
          <a:prstGeom prst="rect">
            <a:avLst/>
          </a:prstGeom>
          <a:noFill/>
        </p:spPr>
        <p:txBody>
          <a:bodyPr wrap="square" rtlCol="0">
            <a:spAutoFit/>
          </a:bodyPr>
          <a:lstStyle/>
          <a:p>
            <a:r>
              <a:rPr lang="tr-TR" b="1" dirty="0"/>
              <a:t>El terminali optik sistem özelliği örneği</a:t>
            </a:r>
            <a:endParaRPr lang="en-US" dirty="0"/>
          </a:p>
        </p:txBody>
      </p:sp>
    </p:spTree>
    <p:extLst>
      <p:ext uri="{BB962C8B-B14F-4D97-AF65-F5344CB8AC3E}">
        <p14:creationId xmlns:p14="http://schemas.microsoft.com/office/powerpoint/2010/main" val="3456897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37317" y="416298"/>
            <a:ext cx="10131425" cy="3649133"/>
          </a:xfrm>
        </p:spPr>
        <p:txBody>
          <a:bodyPr/>
          <a:lstStyle/>
          <a:p>
            <a:r>
              <a:rPr lang="tr-TR" dirty="0"/>
              <a:t>6. Adım: Bu adımda 5. adımda olduğu gibi hazır bir bilgi girişi yapılmışsa bu bilginin nasıl kullanılacağı belirlenir. Bu yöntemler şunlardır:</a:t>
            </a:r>
            <a:endParaRPr lang="en-US" dirty="0"/>
          </a:p>
          <a:p>
            <a:pPr lvl="1"/>
            <a:r>
              <a:rPr lang="tr-TR" dirty="0" err="1" smtClean="0"/>
              <a:t>Display</a:t>
            </a:r>
            <a:r>
              <a:rPr lang="tr-TR" dirty="0" smtClean="0"/>
              <a:t> </a:t>
            </a:r>
            <a:r>
              <a:rPr lang="tr-TR" dirty="0" err="1"/>
              <a:t>only</a:t>
            </a:r>
            <a:r>
              <a:rPr lang="tr-TR" dirty="0"/>
              <a:t>: Hazır bilgi ekranda gösterilir ama alana kayıt yapılmaz.</a:t>
            </a:r>
            <a:endParaRPr lang="en-US" dirty="0"/>
          </a:p>
          <a:p>
            <a:pPr lvl="1"/>
            <a:r>
              <a:rPr lang="tr-TR" dirty="0" err="1" smtClean="0"/>
              <a:t>Yes</a:t>
            </a:r>
            <a:r>
              <a:rPr lang="tr-TR" dirty="0"/>
              <a:t>, </a:t>
            </a:r>
            <a:r>
              <a:rPr lang="tr-TR" dirty="0" err="1"/>
              <a:t>Add</a:t>
            </a:r>
            <a:r>
              <a:rPr lang="tr-TR" dirty="0"/>
              <a:t> it: Hazır bilgi ekranda gösterilir ve girilen bilgi ile birleştirilerek kaydedilir. Seçenekler ok tuşları ile değiştirilir ve </a:t>
            </a:r>
            <a:r>
              <a:rPr lang="tr-TR" dirty="0" err="1"/>
              <a:t>enter</a:t>
            </a:r>
            <a:r>
              <a:rPr lang="tr-TR" dirty="0"/>
              <a:t> ile kaydedilir</a:t>
            </a:r>
            <a:r>
              <a:rPr lang="tr-TR" dirty="0" smtClean="0"/>
              <a:t>.</a:t>
            </a:r>
          </a:p>
          <a:p>
            <a:pPr lvl="1"/>
            <a:r>
              <a:rPr lang="tr-TR" dirty="0"/>
              <a:t>5.Adımda hazır bir bilgi girişi yapılmamışsa bu adım </a:t>
            </a:r>
            <a:r>
              <a:rPr lang="tr-TR" dirty="0" smtClean="0"/>
              <a:t>kullanılmaz</a:t>
            </a:r>
          </a:p>
          <a:p>
            <a:pPr lvl="1"/>
            <a:r>
              <a:rPr lang="tr-TR" dirty="0"/>
              <a:t>2.Adımdan  6.  adıma  kadar  olan  bölüm  1.  adımda  belirlenen  alan  sayısı  kadar tekrarlanır</a:t>
            </a:r>
            <a:r>
              <a:rPr lang="tr-TR" dirty="0" smtClean="0"/>
              <a:t>.</a:t>
            </a:r>
            <a:endParaRPr lang="en-US" dirty="0"/>
          </a:p>
          <a:p>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819" y="3195548"/>
            <a:ext cx="2804419" cy="308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858318" y="6282603"/>
            <a:ext cx="3889420" cy="369332"/>
          </a:xfrm>
          <a:prstGeom prst="rect">
            <a:avLst/>
          </a:prstGeom>
          <a:noFill/>
        </p:spPr>
        <p:txBody>
          <a:bodyPr wrap="square" rtlCol="0">
            <a:spAutoFit/>
          </a:bodyPr>
          <a:lstStyle/>
          <a:p>
            <a:pPr algn="ctr"/>
            <a:r>
              <a:rPr lang="tr-TR" b="1" dirty="0"/>
              <a:t>Format menüsü 6. Adım</a:t>
            </a:r>
            <a:endParaRPr lang="en-US" dirty="0"/>
          </a:p>
        </p:txBody>
      </p:sp>
    </p:spTree>
    <p:extLst>
      <p:ext uri="{BB962C8B-B14F-4D97-AF65-F5344CB8AC3E}">
        <p14:creationId xmlns:p14="http://schemas.microsoft.com/office/powerpoint/2010/main" val="2976603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1" y="1728788"/>
            <a:ext cx="10131425" cy="1335228"/>
          </a:xfrm>
        </p:spPr>
        <p:txBody>
          <a:bodyPr/>
          <a:lstStyle/>
          <a:p>
            <a:r>
              <a:rPr lang="tr-TR" dirty="0"/>
              <a:t>7. Adım:</a:t>
            </a:r>
            <a:endParaRPr lang="en-US" dirty="0"/>
          </a:p>
          <a:p>
            <a:pPr lvl="1"/>
            <a:r>
              <a:rPr lang="tr-TR" dirty="0"/>
              <a:t>Bu alanlara bilgi girişi arasındaki bekleme süresi belirlenir. Bu süre 0~32767 değerdir</a:t>
            </a:r>
            <a:r>
              <a:rPr lang="tr-TR" dirty="0" smtClean="0"/>
              <a:t>.</a:t>
            </a:r>
            <a:endParaRPr lang="en-US" dirty="0"/>
          </a:p>
          <a:p>
            <a:pPr lvl="1"/>
            <a:r>
              <a:rPr lang="tr-TR" dirty="0"/>
              <a:t>1 </a:t>
            </a:r>
            <a:r>
              <a:rPr lang="tr-TR" dirty="0" err="1"/>
              <a:t>Sn</a:t>
            </a:r>
            <a:r>
              <a:rPr lang="tr-TR" dirty="0"/>
              <a:t>=1000 </a:t>
            </a:r>
            <a:r>
              <a:rPr lang="tr-TR" dirty="0" err="1"/>
              <a:t>enter</a:t>
            </a:r>
            <a:r>
              <a:rPr lang="tr-TR" dirty="0"/>
              <a:t> tuşu ile kaydedilir</a:t>
            </a:r>
            <a:r>
              <a:rPr lang="tr-TR" dirty="0" smtClean="0"/>
              <a:t>.</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693" y="3064016"/>
            <a:ext cx="2703535" cy="274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388240" y="6123261"/>
            <a:ext cx="4726546" cy="369332"/>
          </a:xfrm>
          <a:prstGeom prst="rect">
            <a:avLst/>
          </a:prstGeom>
          <a:noFill/>
        </p:spPr>
        <p:txBody>
          <a:bodyPr wrap="square" rtlCol="0">
            <a:spAutoFit/>
          </a:bodyPr>
          <a:lstStyle/>
          <a:p>
            <a:pPr algn="ctr"/>
            <a:r>
              <a:rPr lang="tr-TR" b="1" dirty="0"/>
              <a:t>Format menüsü 7. adım</a:t>
            </a:r>
            <a:endParaRPr lang="en-US" dirty="0"/>
          </a:p>
        </p:txBody>
      </p:sp>
    </p:spTree>
    <p:extLst>
      <p:ext uri="{BB962C8B-B14F-4D97-AF65-F5344CB8AC3E}">
        <p14:creationId xmlns:p14="http://schemas.microsoft.com/office/powerpoint/2010/main" val="200183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40347" y="326146"/>
            <a:ext cx="10131425" cy="3649133"/>
          </a:xfrm>
        </p:spPr>
        <p:txBody>
          <a:bodyPr/>
          <a:lstStyle/>
          <a:p>
            <a:r>
              <a:rPr lang="tr-TR" dirty="0" smtClean="0"/>
              <a:t>8</a:t>
            </a:r>
            <a:r>
              <a:rPr lang="tr-TR" dirty="0"/>
              <a:t>. Adım:</a:t>
            </a:r>
            <a:endParaRPr lang="en-US" dirty="0"/>
          </a:p>
          <a:p>
            <a:pPr lvl="1"/>
            <a:r>
              <a:rPr lang="tr-TR" dirty="0"/>
              <a:t>Her kayıttan sonra işlemin yapıldığı zaman bilginin de </a:t>
            </a:r>
            <a:r>
              <a:rPr lang="tr-TR" dirty="0" smtClean="0"/>
              <a:t>veri tabanına </a:t>
            </a:r>
            <a:r>
              <a:rPr lang="tr-TR" dirty="0"/>
              <a:t>otomatik olarak eklenmesini veya eklenmemesini sağlar. Bu bölümdeki seçenekler şunlardır:</a:t>
            </a:r>
            <a:endParaRPr lang="en-US" dirty="0"/>
          </a:p>
          <a:p>
            <a:pPr lvl="1"/>
            <a:r>
              <a:rPr lang="tr-TR" dirty="0" err="1"/>
              <a:t>None</a:t>
            </a:r>
            <a:r>
              <a:rPr lang="tr-TR" dirty="0"/>
              <a:t>: Zaman bilgisini alan olarak eklenmemesini sağlar.</a:t>
            </a:r>
            <a:endParaRPr lang="en-US" dirty="0"/>
          </a:p>
          <a:p>
            <a:pPr lvl="1"/>
            <a:r>
              <a:rPr lang="tr-TR" dirty="0" err="1"/>
              <a:t>Short</a:t>
            </a:r>
            <a:r>
              <a:rPr lang="tr-TR" dirty="0"/>
              <a:t>:  İşlemin  yapıldığı  zamanı  AAGGSSDD  düzeninde  alan  olarak  eklenmesini sağlar.</a:t>
            </a:r>
            <a:endParaRPr lang="en-US" dirty="0"/>
          </a:p>
          <a:p>
            <a:pPr lvl="1"/>
            <a:r>
              <a:rPr lang="tr-TR" dirty="0" err="1"/>
              <a:t>Long</a:t>
            </a:r>
            <a:r>
              <a:rPr lang="tr-TR" dirty="0"/>
              <a:t>: İşlemin yapıldığı zamanı AAGGYYYYSSDDNN düzeninde alan olarak </a:t>
            </a:r>
            <a:r>
              <a:rPr lang="tr-TR" dirty="0" smtClean="0"/>
              <a:t>eklenmesini </a:t>
            </a:r>
            <a:r>
              <a:rPr lang="tr-TR" dirty="0"/>
              <a:t>sağlar.</a:t>
            </a:r>
            <a:endParaRPr lang="en-US" dirty="0"/>
          </a:p>
          <a:p>
            <a:pPr lvl="1"/>
            <a:r>
              <a:rPr lang="tr-TR" dirty="0"/>
              <a:t>AA: Ay, GG: Gün, YYYY: Yıl</a:t>
            </a:r>
            <a:endParaRPr lang="en-US" dirty="0"/>
          </a:p>
          <a:p>
            <a:pPr lvl="1"/>
            <a:r>
              <a:rPr lang="tr-TR" dirty="0"/>
              <a:t>SS: Saat, DD: Dakika, NN: </a:t>
            </a:r>
            <a:r>
              <a:rPr lang="tr-TR" dirty="0" smtClean="0"/>
              <a:t>Saniye</a:t>
            </a:r>
          </a:p>
          <a:p>
            <a:pPr lvl="1"/>
            <a:r>
              <a:rPr lang="tr-TR" dirty="0" err="1"/>
              <a:t>Enter</a:t>
            </a:r>
            <a:r>
              <a:rPr lang="tr-TR" dirty="0"/>
              <a:t> tuşu ile kaydedilir</a:t>
            </a:r>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312" y="2994248"/>
            <a:ext cx="2957378" cy="315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310364" y="6151064"/>
            <a:ext cx="4649273" cy="369332"/>
          </a:xfrm>
          <a:prstGeom prst="rect">
            <a:avLst/>
          </a:prstGeom>
          <a:noFill/>
        </p:spPr>
        <p:txBody>
          <a:bodyPr wrap="square" rtlCol="0">
            <a:spAutoFit/>
          </a:bodyPr>
          <a:lstStyle/>
          <a:p>
            <a:pPr algn="ctr"/>
            <a:r>
              <a:rPr lang="tr-TR" b="1" dirty="0" smtClean="0"/>
              <a:t>Format </a:t>
            </a:r>
            <a:r>
              <a:rPr lang="tr-TR" b="1" dirty="0"/>
              <a:t>menüsü 8. </a:t>
            </a:r>
            <a:r>
              <a:rPr lang="tr-TR" b="1" dirty="0" smtClean="0"/>
              <a:t>adım</a:t>
            </a:r>
            <a:endParaRPr lang="en-US" dirty="0"/>
          </a:p>
        </p:txBody>
      </p:sp>
    </p:spTree>
    <p:extLst>
      <p:ext uri="{BB962C8B-B14F-4D97-AF65-F5344CB8AC3E}">
        <p14:creationId xmlns:p14="http://schemas.microsoft.com/office/powerpoint/2010/main" val="755532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8800" y="120203"/>
            <a:ext cx="10131425" cy="704045"/>
          </a:xfrm>
        </p:spPr>
        <p:txBody>
          <a:bodyPr/>
          <a:lstStyle/>
          <a:p>
            <a:r>
              <a:rPr lang="tr-TR" b="1" dirty="0"/>
              <a:t>1.11. Hızlı </a:t>
            </a:r>
            <a:r>
              <a:rPr lang="tr-TR" b="1" dirty="0" smtClean="0"/>
              <a:t>Ayarlar</a:t>
            </a:r>
            <a:endParaRPr lang="en-US" dirty="0"/>
          </a:p>
        </p:txBody>
      </p:sp>
      <p:sp>
        <p:nvSpPr>
          <p:cNvPr id="3" name="İçerik Yer Tutucusu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791898"/>
            <a:ext cx="10620062" cy="552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788893" y="6391616"/>
            <a:ext cx="4159876" cy="369332"/>
          </a:xfrm>
          <a:prstGeom prst="rect">
            <a:avLst/>
          </a:prstGeom>
          <a:noFill/>
        </p:spPr>
        <p:txBody>
          <a:bodyPr wrap="square" rtlCol="0">
            <a:spAutoFit/>
          </a:bodyPr>
          <a:lstStyle/>
          <a:p>
            <a:r>
              <a:rPr lang="tr-TR" b="1" dirty="0"/>
              <a:t>El terminali örnek programda hızlı ayarlar</a:t>
            </a:r>
            <a:endParaRPr lang="en-US" dirty="0"/>
          </a:p>
        </p:txBody>
      </p:sp>
    </p:spTree>
    <p:extLst>
      <p:ext uri="{BB962C8B-B14F-4D97-AF65-F5344CB8AC3E}">
        <p14:creationId xmlns:p14="http://schemas.microsoft.com/office/powerpoint/2010/main" val="4047362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145962"/>
            <a:ext cx="10131425" cy="652530"/>
          </a:xfrm>
        </p:spPr>
        <p:txBody>
          <a:bodyPr/>
          <a:lstStyle/>
          <a:p>
            <a:r>
              <a:rPr lang="tr-TR" b="1" dirty="0"/>
              <a:t>1.12. Sıfırlama (</a:t>
            </a:r>
            <a:r>
              <a:rPr lang="tr-TR" b="1" dirty="0" err="1" smtClean="0"/>
              <a:t>Resetleme</a:t>
            </a:r>
            <a:r>
              <a:rPr lang="tr-TR" b="1" dirty="0" smtClean="0"/>
              <a:t>)</a:t>
            </a:r>
            <a:endParaRPr lang="en-US" dirty="0"/>
          </a:p>
        </p:txBody>
      </p:sp>
      <p:sp>
        <p:nvSpPr>
          <p:cNvPr id="3" name="İçerik Yer Tutucusu 2"/>
          <p:cNvSpPr>
            <a:spLocks noGrp="1"/>
          </p:cNvSpPr>
          <p:nvPr>
            <p:ph idx="1"/>
          </p:nvPr>
        </p:nvSpPr>
        <p:spPr>
          <a:xfrm>
            <a:off x="685800" y="911957"/>
            <a:ext cx="10131425" cy="3649133"/>
          </a:xfrm>
        </p:spPr>
        <p:txBody>
          <a:bodyPr/>
          <a:lstStyle/>
          <a:p>
            <a:r>
              <a:rPr lang="tr-TR" dirty="0"/>
              <a:t>El terminalini sıfırlamak için aşağıdaki adımlar gerçekleştirilmelidir:</a:t>
            </a:r>
            <a:endParaRPr lang="en-US" dirty="0"/>
          </a:p>
          <a:p>
            <a:pPr lvl="1"/>
            <a:r>
              <a:rPr lang="tr-TR" dirty="0" smtClean="0"/>
              <a:t>El </a:t>
            </a:r>
            <a:r>
              <a:rPr lang="tr-TR" dirty="0"/>
              <a:t>terminali kapatılmalıdır</a:t>
            </a:r>
            <a:r>
              <a:rPr lang="tr-TR" dirty="0" smtClean="0"/>
              <a:t>.</a:t>
            </a:r>
          </a:p>
          <a:p>
            <a:pPr lvl="1"/>
            <a:r>
              <a:rPr lang="tr-TR" dirty="0" smtClean="0"/>
              <a:t>   (sol ok) ve       (sağ ok) </a:t>
            </a:r>
            <a:r>
              <a:rPr lang="tr-TR" dirty="0"/>
              <a:t>tuşları basılı tutulmalı ve tuşlardan el kaldırılmadan </a:t>
            </a:r>
            <a:r>
              <a:rPr lang="tr-TR" dirty="0" err="1"/>
              <a:t>pw</a:t>
            </a:r>
            <a:r>
              <a:rPr lang="tr-TR" dirty="0"/>
              <a:t> tuşu ile açılmalıdır. El terminalinin ekran görüntüsü aşağıdaki gibidir.</a:t>
            </a:r>
            <a:endParaRPr lang="en-US" dirty="0"/>
          </a:p>
          <a:p>
            <a:pPr lvl="1"/>
            <a:r>
              <a:rPr lang="tr-TR" dirty="0" smtClean="0"/>
              <a:t>     tuşuna </a:t>
            </a:r>
            <a:r>
              <a:rPr lang="tr-TR" dirty="0"/>
              <a:t>basılarak cevap y hâline getirilip </a:t>
            </a:r>
            <a:r>
              <a:rPr lang="tr-TR" dirty="0" smtClean="0"/>
              <a:t>için (</a:t>
            </a:r>
            <a:r>
              <a:rPr lang="tr-TR" dirty="0" err="1" smtClean="0"/>
              <a:t>Enter</a:t>
            </a:r>
            <a:r>
              <a:rPr lang="tr-TR" dirty="0" smtClean="0"/>
              <a:t>) </a:t>
            </a:r>
            <a:r>
              <a:rPr lang="tr-TR" dirty="0"/>
              <a:t>tuşuna </a:t>
            </a:r>
            <a:r>
              <a:rPr lang="tr-TR" dirty="0" smtClean="0"/>
              <a:t>basılarak </a:t>
            </a:r>
            <a:r>
              <a:rPr lang="tr-TR" dirty="0"/>
              <a:t>sıfırlama işlemi başlatılır</a:t>
            </a:r>
            <a:endParaRPr lang="en-US" dirty="0"/>
          </a:p>
          <a:p>
            <a:endParaRPr lang="en-US" dirty="0"/>
          </a:p>
        </p:txBody>
      </p:sp>
      <p:pic>
        <p:nvPicPr>
          <p:cNvPr id="47128"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264" y="2538311"/>
            <a:ext cx="198212" cy="19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295" y="2538311"/>
            <a:ext cx="171622" cy="19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0"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264" y="3031298"/>
            <a:ext cx="29368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1"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718" y="3417665"/>
            <a:ext cx="2971845" cy="281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Metin kutusu 24"/>
          <p:cNvSpPr txBox="1"/>
          <p:nvPr/>
        </p:nvSpPr>
        <p:spPr>
          <a:xfrm>
            <a:off x="4069723" y="6234669"/>
            <a:ext cx="3361386" cy="369332"/>
          </a:xfrm>
          <a:prstGeom prst="rect">
            <a:avLst/>
          </a:prstGeom>
          <a:noFill/>
        </p:spPr>
        <p:txBody>
          <a:bodyPr wrap="square" rtlCol="0">
            <a:spAutoFit/>
          </a:bodyPr>
          <a:lstStyle/>
          <a:p>
            <a:pPr algn="ctr"/>
            <a:r>
              <a:rPr lang="tr-TR" dirty="0" smtClean="0"/>
              <a:t>El terminali </a:t>
            </a:r>
            <a:r>
              <a:rPr lang="tr-TR" dirty="0" err="1" smtClean="0"/>
              <a:t>resetleme</a:t>
            </a:r>
            <a:endParaRPr lang="en-US" dirty="0"/>
          </a:p>
        </p:txBody>
      </p:sp>
    </p:spTree>
    <p:extLst>
      <p:ext uri="{BB962C8B-B14F-4D97-AF65-F5344CB8AC3E}">
        <p14:creationId xmlns:p14="http://schemas.microsoft.com/office/powerpoint/2010/main" val="3504723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1.13. El Terminalinden Veri </a:t>
            </a:r>
            <a:r>
              <a:rPr lang="tr-TR" b="1" dirty="0" smtClean="0"/>
              <a:t>Aktarımı</a:t>
            </a:r>
            <a:endParaRPr lang="en-US" dirty="0"/>
          </a:p>
        </p:txBody>
      </p:sp>
      <p:sp>
        <p:nvSpPr>
          <p:cNvPr id="3" name="İçerik Yer Tutucusu 2"/>
          <p:cNvSpPr>
            <a:spLocks noGrp="1"/>
          </p:cNvSpPr>
          <p:nvPr>
            <p:ph idx="1"/>
          </p:nvPr>
        </p:nvSpPr>
        <p:spPr/>
        <p:txBody>
          <a:bodyPr/>
          <a:lstStyle/>
          <a:p>
            <a:r>
              <a:rPr lang="tr-TR" dirty="0"/>
              <a:t>El terminali ile veri iletişiminde birden fazla yöntem kullanılmaktadır. Bu yöntemlerden bazıları aşağıdadır.</a:t>
            </a:r>
            <a:endParaRPr lang="en-US" dirty="0"/>
          </a:p>
          <a:p>
            <a:pPr marL="0" indent="0">
              <a:buNone/>
            </a:pPr>
            <a:endParaRPr lang="en-US" dirty="0"/>
          </a:p>
        </p:txBody>
      </p:sp>
    </p:spTree>
    <p:extLst>
      <p:ext uri="{BB962C8B-B14F-4D97-AF65-F5344CB8AC3E}">
        <p14:creationId xmlns:p14="http://schemas.microsoft.com/office/powerpoint/2010/main" val="208524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1.13.1. El Terminalinden Bilgisayara Veri </a:t>
            </a:r>
            <a:r>
              <a:rPr lang="tr-TR" b="1" dirty="0" smtClean="0"/>
              <a:t>Aktarımı</a:t>
            </a:r>
            <a:endParaRPr lang="en-US" dirty="0"/>
          </a:p>
        </p:txBody>
      </p:sp>
      <p:sp>
        <p:nvSpPr>
          <p:cNvPr id="3" name="İçerik Yer Tutucusu 2"/>
          <p:cNvSpPr>
            <a:spLocks noGrp="1"/>
          </p:cNvSpPr>
          <p:nvPr>
            <p:ph idx="1"/>
          </p:nvPr>
        </p:nvSpPr>
        <p:spPr/>
        <p:txBody>
          <a:bodyPr/>
          <a:lstStyle/>
          <a:p>
            <a:r>
              <a:rPr lang="tr-TR" dirty="0"/>
              <a:t>El terminaline yüklü </a:t>
            </a:r>
            <a:r>
              <a:rPr lang="tr-TR" dirty="0" err="1"/>
              <a:t>veritabanlarındaki</a:t>
            </a:r>
            <a:r>
              <a:rPr lang="tr-TR" dirty="0"/>
              <a:t> bilgiyi bilgisayara aktarmak için iki yöntem kullanılabilir.</a:t>
            </a:r>
            <a:endParaRPr lang="en-US" dirty="0"/>
          </a:p>
          <a:p>
            <a:pPr lvl="2"/>
            <a:r>
              <a:rPr lang="tr-TR" dirty="0" smtClean="0"/>
              <a:t>MS-DOS </a:t>
            </a:r>
            <a:r>
              <a:rPr lang="tr-TR" dirty="0" err="1"/>
              <a:t>modunda</a:t>
            </a:r>
            <a:r>
              <a:rPr lang="tr-TR" dirty="0"/>
              <a:t> aktarım</a:t>
            </a:r>
            <a:endParaRPr lang="en-US" dirty="0"/>
          </a:p>
          <a:p>
            <a:pPr lvl="2"/>
            <a:r>
              <a:rPr lang="tr-TR" dirty="0" smtClean="0"/>
              <a:t>WINDOWS </a:t>
            </a:r>
            <a:r>
              <a:rPr lang="tr-TR" dirty="0" err="1"/>
              <a:t>modunda</a:t>
            </a:r>
            <a:r>
              <a:rPr lang="tr-TR" dirty="0"/>
              <a:t> aktarım</a:t>
            </a:r>
            <a:endParaRPr lang="en-US" dirty="0"/>
          </a:p>
        </p:txBody>
      </p:sp>
    </p:spTree>
    <p:extLst>
      <p:ext uri="{BB962C8B-B14F-4D97-AF65-F5344CB8AC3E}">
        <p14:creationId xmlns:p14="http://schemas.microsoft.com/office/powerpoint/2010/main" val="3705031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1.13.1.1. MS-DOS </a:t>
            </a:r>
            <a:r>
              <a:rPr lang="tr-TR" b="1" dirty="0" err="1"/>
              <a:t>Modunda</a:t>
            </a:r>
            <a:r>
              <a:rPr lang="tr-TR" b="1" dirty="0"/>
              <a:t> </a:t>
            </a:r>
            <a:r>
              <a:rPr lang="tr-TR" b="1" dirty="0" smtClean="0"/>
              <a:t>Aktarım</a:t>
            </a:r>
            <a:endParaRPr lang="en-US" dirty="0"/>
          </a:p>
        </p:txBody>
      </p:sp>
      <p:sp>
        <p:nvSpPr>
          <p:cNvPr id="3" name="İçerik Yer Tutucusu 2"/>
          <p:cNvSpPr>
            <a:spLocks noGrp="1"/>
          </p:cNvSpPr>
          <p:nvPr>
            <p:ph idx="1"/>
          </p:nvPr>
        </p:nvSpPr>
        <p:spPr/>
        <p:txBody>
          <a:bodyPr/>
          <a:lstStyle/>
          <a:p>
            <a:r>
              <a:rPr lang="tr-TR" dirty="0"/>
              <a:t>Bu işlem için “UPL. EXE” adlı  bir dosya aracılığı ile aktarım yapılabilmektedir. Bu yöntem ile el terminaline yüklü belirlenen </a:t>
            </a:r>
            <a:r>
              <a:rPr lang="tr-TR" dirty="0" err="1"/>
              <a:t>veritabanındaki</a:t>
            </a:r>
            <a:r>
              <a:rPr lang="tr-TR" dirty="0"/>
              <a:t> (form) bilgiler belirtilen porttan alınarak belirtilen dosyaya otomatik olarak kayıt edilir. Bu dosya uzantısı serbest olmakla beraber formatı tekst tabanlı bir dosya olacaktır. Bu yöntemde aktarım yapılırken bilgilerin alınma şekli “UPLOAD. SET” adlı bir dosyada belirtilmiş olması gerekir.</a:t>
            </a:r>
            <a:endParaRPr lang="en-US" dirty="0"/>
          </a:p>
          <a:p>
            <a:r>
              <a:rPr lang="tr-TR" dirty="0"/>
              <a:t> </a:t>
            </a:r>
            <a:r>
              <a:rPr lang="en-US" dirty="0" smtClean="0"/>
              <a:t> </a:t>
            </a:r>
            <a:r>
              <a:rPr lang="tr-TR" dirty="0" smtClean="0"/>
              <a:t>“</a:t>
            </a:r>
            <a:r>
              <a:rPr lang="tr-TR" dirty="0"/>
              <a:t>UPL. EXE “ dosyasının kullanım şekli şöyledir:</a:t>
            </a:r>
            <a:endParaRPr lang="en-US" dirty="0"/>
          </a:p>
          <a:p>
            <a:r>
              <a:rPr lang="tr-TR" dirty="0" smtClean="0"/>
              <a:t>Cihazdan </a:t>
            </a:r>
            <a:r>
              <a:rPr lang="tr-TR" dirty="0"/>
              <a:t>bilgi alma veya  cihaza bilgi gönderme durumlarında cihaz ana ekranda konumunda olması gerekir.</a:t>
            </a:r>
            <a:endParaRPr lang="en-US" dirty="0"/>
          </a:p>
          <a:p>
            <a:endParaRPr lang="en-US" dirty="0"/>
          </a:p>
        </p:txBody>
      </p:sp>
    </p:spTree>
    <p:extLst>
      <p:ext uri="{BB962C8B-B14F-4D97-AF65-F5344CB8AC3E}">
        <p14:creationId xmlns:p14="http://schemas.microsoft.com/office/powerpoint/2010/main" val="224926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Kullanım şekli</a:t>
            </a:r>
            <a:r>
              <a:rPr lang="tr-TR" dirty="0" smtClean="0"/>
              <a:t>:</a:t>
            </a:r>
            <a:endParaRPr lang="en-US"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124044165"/>
              </p:ext>
            </p:extLst>
          </p:nvPr>
        </p:nvGraphicFramePr>
        <p:xfrm>
          <a:off x="685800" y="1896839"/>
          <a:ext cx="10131425" cy="1483360"/>
        </p:xfrm>
        <a:graphic>
          <a:graphicData uri="http://schemas.openxmlformats.org/drawingml/2006/table">
            <a:tbl>
              <a:tblPr firstRow="1" bandRow="1">
                <a:tableStyleId>{F5AB1C69-6EDB-4FF4-983F-18BD219EF322}</a:tableStyleId>
              </a:tblPr>
              <a:tblGrid>
                <a:gridCol w="10131425"/>
              </a:tblGrid>
              <a:tr h="370840">
                <a:tc>
                  <a:txBody>
                    <a:bodyPr/>
                    <a:lstStyle/>
                    <a:p>
                      <a:pPr marL="12065" algn="ctr">
                        <a:lnSpc>
                          <a:spcPts val="1160"/>
                        </a:lnSpc>
                        <a:spcAft>
                          <a:spcPts val="0"/>
                        </a:spcAft>
                      </a:pPr>
                      <a:r>
                        <a:rPr lang="tr-TR" sz="1800" spc="-5" dirty="0">
                          <a:effectLst/>
                        </a:rPr>
                        <a:t>U</a:t>
                      </a:r>
                      <a:r>
                        <a:rPr lang="tr-TR" sz="1800" spc="10" dirty="0">
                          <a:effectLst/>
                        </a:rPr>
                        <a:t>P</a:t>
                      </a:r>
                      <a:r>
                        <a:rPr lang="tr-TR" sz="1800" dirty="0">
                          <a:effectLst/>
                        </a:rPr>
                        <a:t>L</a:t>
                      </a:r>
                      <a:r>
                        <a:rPr lang="tr-TR" sz="1800" spc="-5" dirty="0">
                          <a:effectLst/>
                        </a:rPr>
                        <a:t> D</a:t>
                      </a:r>
                      <a:r>
                        <a:rPr lang="tr-TR" sz="1800" spc="5" dirty="0">
                          <a:effectLst/>
                        </a:rPr>
                        <a:t>O</a:t>
                      </a:r>
                      <a:r>
                        <a:rPr lang="tr-TR" sz="1800" spc="-15" dirty="0">
                          <a:effectLst/>
                        </a:rPr>
                        <a:t>S</a:t>
                      </a:r>
                      <a:r>
                        <a:rPr lang="tr-TR" sz="1800" spc="5" dirty="0">
                          <a:effectLst/>
                        </a:rPr>
                        <a:t>Y</a:t>
                      </a:r>
                      <a:r>
                        <a:rPr lang="tr-TR" sz="1800" dirty="0">
                          <a:effectLst/>
                        </a:rPr>
                        <a:t>A</a:t>
                      </a:r>
                      <a:r>
                        <a:rPr lang="tr-TR" sz="1800" spc="5" dirty="0">
                          <a:effectLst/>
                        </a:rPr>
                        <a:t>-</a:t>
                      </a:r>
                      <a:r>
                        <a:rPr lang="tr-TR" sz="1800" spc="-5" dirty="0">
                          <a:effectLst/>
                        </a:rPr>
                        <a:t>AD</a:t>
                      </a:r>
                      <a:r>
                        <a:rPr lang="tr-TR" sz="1800" dirty="0">
                          <a:effectLst/>
                        </a:rPr>
                        <a:t>I</a:t>
                      </a:r>
                      <a:r>
                        <a:rPr lang="tr-TR" sz="1800" spc="5" dirty="0">
                          <a:effectLst/>
                        </a:rPr>
                        <a:t> </a:t>
                      </a:r>
                      <a:r>
                        <a:rPr lang="tr-TR" sz="1800" spc="-15" dirty="0">
                          <a:effectLst/>
                        </a:rPr>
                        <a:t>C</a:t>
                      </a:r>
                      <a:r>
                        <a:rPr lang="tr-TR" sz="1800" spc="5" dirty="0">
                          <a:effectLst/>
                        </a:rPr>
                        <a:t>O</a:t>
                      </a:r>
                      <a:r>
                        <a:rPr lang="tr-TR" sz="1800" spc="-10" dirty="0">
                          <a:effectLst/>
                        </a:rPr>
                        <a:t>M</a:t>
                      </a:r>
                      <a:r>
                        <a:rPr lang="tr-TR" sz="1800" dirty="0">
                          <a:effectLst/>
                        </a:rPr>
                        <a:t>P</a:t>
                      </a:r>
                      <a:r>
                        <a:rPr lang="tr-TR" sz="1800" spc="5" dirty="0">
                          <a:effectLst/>
                        </a:rPr>
                        <a:t>O</a:t>
                      </a:r>
                      <a:r>
                        <a:rPr lang="tr-TR" sz="1800" spc="-5" dirty="0">
                          <a:effectLst/>
                        </a:rPr>
                        <a:t>R</a:t>
                      </a:r>
                      <a:r>
                        <a:rPr lang="tr-TR" sz="1800" dirty="0">
                          <a:effectLst/>
                        </a:rPr>
                        <a:t>T</a:t>
                      </a:r>
                      <a:r>
                        <a:rPr lang="tr-TR" sz="1800" spc="-5" dirty="0">
                          <a:effectLst/>
                        </a:rPr>
                        <a:t> </a:t>
                      </a:r>
                      <a:r>
                        <a:rPr lang="tr-TR" sz="1800" dirty="0">
                          <a:effectLst/>
                        </a:rPr>
                        <a:t>F</a:t>
                      </a:r>
                      <a:r>
                        <a:rPr lang="tr-TR" sz="1800" spc="5" dirty="0">
                          <a:effectLst/>
                        </a:rPr>
                        <a:t>O</a:t>
                      </a:r>
                      <a:r>
                        <a:rPr lang="tr-TR" sz="1800" spc="-5" dirty="0">
                          <a:effectLst/>
                        </a:rPr>
                        <a:t>R</a:t>
                      </a:r>
                      <a:r>
                        <a:rPr lang="tr-TR" sz="1800" dirty="0">
                          <a:effectLst/>
                        </a:rPr>
                        <a:t>M</a:t>
                      </a:r>
                      <a:r>
                        <a:rPr lang="tr-TR" sz="1800" spc="-15" dirty="0">
                          <a:effectLst/>
                        </a:rPr>
                        <a:t>N</a:t>
                      </a:r>
                      <a:r>
                        <a:rPr lang="tr-TR" sz="1800" dirty="0">
                          <a:effectLst/>
                        </a:rPr>
                        <a:t>O</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70840">
                <a:tc>
                  <a:txBody>
                    <a:bodyPr/>
                    <a:lstStyle/>
                    <a:p>
                      <a:pPr marL="12065" algn="ctr">
                        <a:lnSpc>
                          <a:spcPts val="1160"/>
                        </a:lnSpc>
                        <a:spcAft>
                          <a:spcPts val="0"/>
                        </a:spcAft>
                      </a:pPr>
                      <a:r>
                        <a:rPr lang="tr-TR" sz="1800" spc="-5" dirty="0">
                          <a:effectLst/>
                        </a:rPr>
                        <a:t>D</a:t>
                      </a:r>
                      <a:r>
                        <a:rPr lang="tr-TR" sz="1800" dirty="0">
                          <a:effectLst/>
                        </a:rPr>
                        <a:t>o</a:t>
                      </a:r>
                      <a:r>
                        <a:rPr lang="tr-TR" sz="1800" spc="5" dirty="0">
                          <a:effectLst/>
                        </a:rPr>
                        <a:t>s</a:t>
                      </a:r>
                      <a:r>
                        <a:rPr lang="tr-TR" sz="1800" dirty="0">
                          <a:effectLst/>
                        </a:rPr>
                        <a:t>ya</a:t>
                      </a:r>
                      <a:r>
                        <a:rPr lang="tr-TR" sz="1800" spc="5" dirty="0">
                          <a:effectLst/>
                        </a:rPr>
                        <a:t>-</a:t>
                      </a:r>
                      <a:r>
                        <a:rPr lang="tr-TR" sz="1800" dirty="0">
                          <a:effectLst/>
                        </a:rPr>
                        <a:t>a</a:t>
                      </a:r>
                      <a:r>
                        <a:rPr lang="tr-TR" sz="1800" spc="-15" dirty="0">
                          <a:effectLst/>
                        </a:rPr>
                        <a:t>d</a:t>
                      </a:r>
                      <a:r>
                        <a:rPr lang="tr-TR" sz="1800" spc="5" dirty="0">
                          <a:effectLst/>
                        </a:rPr>
                        <a:t>ı</a:t>
                      </a:r>
                      <a:r>
                        <a:rPr lang="tr-TR" sz="1800" dirty="0">
                          <a:effectLst/>
                        </a:rPr>
                        <a:t>:</a:t>
                      </a:r>
                      <a:r>
                        <a:rPr lang="tr-TR" sz="1800" spc="5" dirty="0">
                          <a:effectLst/>
                        </a:rPr>
                        <a:t> </a:t>
                      </a:r>
                      <a:r>
                        <a:rPr lang="tr-TR" sz="1800" spc="-15" dirty="0">
                          <a:effectLst/>
                        </a:rPr>
                        <a:t>C</a:t>
                      </a:r>
                      <a:r>
                        <a:rPr lang="tr-TR" sz="1800" spc="5" dirty="0">
                          <a:effectLst/>
                        </a:rPr>
                        <a:t>i</a:t>
                      </a:r>
                      <a:r>
                        <a:rPr lang="tr-TR" sz="1800" dirty="0">
                          <a:effectLst/>
                        </a:rPr>
                        <a:t>ha</a:t>
                      </a:r>
                      <a:r>
                        <a:rPr lang="tr-TR" sz="1800" spc="-10" dirty="0">
                          <a:effectLst/>
                        </a:rPr>
                        <a:t>z</a:t>
                      </a:r>
                      <a:r>
                        <a:rPr lang="tr-TR" sz="1800" dirty="0">
                          <a:effectLst/>
                        </a:rPr>
                        <a:t>dan</a:t>
                      </a:r>
                      <a:r>
                        <a:rPr lang="tr-TR" sz="1800" spc="-10" dirty="0">
                          <a:effectLst/>
                        </a:rPr>
                        <a:t> </a:t>
                      </a:r>
                      <a:r>
                        <a:rPr lang="tr-TR" sz="1800" dirty="0">
                          <a:effectLst/>
                        </a:rPr>
                        <a:t>al</a:t>
                      </a:r>
                      <a:r>
                        <a:rPr lang="tr-TR" sz="1800" spc="5" dirty="0">
                          <a:effectLst/>
                        </a:rPr>
                        <a:t>ı</a:t>
                      </a:r>
                      <a:r>
                        <a:rPr lang="tr-TR" sz="1800" dirty="0">
                          <a:effectLst/>
                        </a:rPr>
                        <a:t>n</a:t>
                      </a:r>
                      <a:r>
                        <a:rPr lang="tr-TR" sz="1800" spc="-10" dirty="0">
                          <a:effectLst/>
                        </a:rPr>
                        <a:t>a</a:t>
                      </a:r>
                      <a:r>
                        <a:rPr lang="tr-TR" sz="1800" dirty="0">
                          <a:effectLst/>
                        </a:rPr>
                        <a:t>n b</a:t>
                      </a:r>
                      <a:r>
                        <a:rPr lang="tr-TR" sz="1800" spc="5" dirty="0">
                          <a:effectLst/>
                        </a:rPr>
                        <a:t>il</a:t>
                      </a:r>
                      <a:r>
                        <a:rPr lang="tr-TR" sz="1800" spc="-10" dirty="0">
                          <a:effectLst/>
                        </a:rPr>
                        <a:t>g</a:t>
                      </a:r>
                      <a:r>
                        <a:rPr lang="tr-TR" sz="1800" spc="-5" dirty="0">
                          <a:effectLst/>
                        </a:rPr>
                        <a:t>i</a:t>
                      </a:r>
                      <a:r>
                        <a:rPr lang="tr-TR" sz="1800" spc="5" dirty="0">
                          <a:effectLst/>
                        </a:rPr>
                        <a:t>l</a:t>
                      </a:r>
                      <a:r>
                        <a:rPr lang="tr-TR" sz="1800" dirty="0">
                          <a:effectLst/>
                        </a:rPr>
                        <a:t>e</a:t>
                      </a:r>
                      <a:r>
                        <a:rPr lang="tr-TR" sz="1800" spc="-10" dirty="0">
                          <a:effectLst/>
                        </a:rPr>
                        <a:t>r</a:t>
                      </a:r>
                      <a:r>
                        <a:rPr lang="tr-TR" sz="1800" spc="5" dirty="0">
                          <a:effectLst/>
                        </a:rPr>
                        <a:t>i</a:t>
                      </a:r>
                      <a:r>
                        <a:rPr lang="tr-TR" sz="1800" dirty="0">
                          <a:effectLst/>
                        </a:rPr>
                        <a:t>n </a:t>
                      </a:r>
                      <a:r>
                        <a:rPr lang="tr-TR" sz="1800" spc="-10" dirty="0">
                          <a:effectLst/>
                        </a:rPr>
                        <a:t>k</a:t>
                      </a:r>
                      <a:r>
                        <a:rPr lang="tr-TR" sz="1800" dirty="0">
                          <a:effectLst/>
                        </a:rPr>
                        <a:t>a</a:t>
                      </a:r>
                      <a:r>
                        <a:rPr lang="tr-TR" sz="1800" spc="-10" dirty="0">
                          <a:effectLst/>
                        </a:rPr>
                        <a:t>y</a:t>
                      </a:r>
                      <a:r>
                        <a:rPr lang="tr-TR" sz="1800" dirty="0">
                          <a:effectLst/>
                        </a:rPr>
                        <a:t>ded</a:t>
                      </a:r>
                      <a:r>
                        <a:rPr lang="tr-TR" sz="1800" spc="-5" dirty="0">
                          <a:effectLst/>
                        </a:rPr>
                        <a:t>i</a:t>
                      </a:r>
                      <a:r>
                        <a:rPr lang="tr-TR" sz="1800" spc="5" dirty="0">
                          <a:effectLst/>
                        </a:rPr>
                        <a:t>l</a:t>
                      </a:r>
                      <a:r>
                        <a:rPr lang="tr-TR" sz="1800" dirty="0">
                          <a:effectLst/>
                        </a:rPr>
                        <a:t>d</a:t>
                      </a:r>
                      <a:r>
                        <a:rPr lang="tr-TR" sz="1800" spc="15" dirty="0">
                          <a:effectLst/>
                        </a:rPr>
                        <a:t>i</a:t>
                      </a:r>
                      <a:r>
                        <a:rPr lang="tr-TR" sz="1800" spc="-10" dirty="0">
                          <a:effectLst/>
                        </a:rPr>
                        <a:t>ğ</a:t>
                      </a:r>
                      <a:r>
                        <a:rPr lang="tr-TR" sz="1800" dirty="0">
                          <a:effectLst/>
                        </a:rPr>
                        <a:t>i</a:t>
                      </a:r>
                      <a:r>
                        <a:rPr lang="tr-TR" sz="1800" spc="5" dirty="0">
                          <a:effectLst/>
                        </a:rPr>
                        <a:t> </a:t>
                      </a:r>
                      <a:r>
                        <a:rPr lang="tr-TR" sz="1800" dirty="0">
                          <a:effectLst/>
                        </a:rPr>
                        <a:t>d</a:t>
                      </a:r>
                      <a:r>
                        <a:rPr lang="tr-TR" sz="1800" spc="-10" dirty="0">
                          <a:effectLst/>
                        </a:rPr>
                        <a:t>o</a:t>
                      </a:r>
                      <a:r>
                        <a:rPr lang="tr-TR" sz="1800" spc="5" dirty="0">
                          <a:effectLst/>
                        </a:rPr>
                        <a:t>s</a:t>
                      </a:r>
                      <a:r>
                        <a:rPr lang="tr-TR" sz="1800" spc="-10" dirty="0">
                          <a:effectLst/>
                        </a:rPr>
                        <a:t>y</a:t>
                      </a:r>
                      <a:r>
                        <a:rPr lang="tr-TR" sz="1800" dirty="0">
                          <a:effectLst/>
                        </a:rPr>
                        <a:t>a</a:t>
                      </a:r>
                      <a:r>
                        <a:rPr lang="tr-TR" sz="1800" spc="-10" dirty="0">
                          <a:effectLst/>
                        </a:rPr>
                        <a:t>y</a:t>
                      </a:r>
                      <a:r>
                        <a:rPr lang="tr-TR" sz="1800" dirty="0">
                          <a:effectLst/>
                        </a:rPr>
                        <a:t>a </a:t>
                      </a:r>
                      <a:r>
                        <a:rPr lang="tr-TR" sz="1800" spc="-10" dirty="0">
                          <a:effectLst/>
                        </a:rPr>
                        <a:t>v</a:t>
                      </a:r>
                      <a:r>
                        <a:rPr lang="tr-TR" sz="1800" dirty="0">
                          <a:effectLst/>
                        </a:rPr>
                        <a:t>e</a:t>
                      </a:r>
                      <a:r>
                        <a:rPr lang="tr-TR" sz="1800" spc="5" dirty="0">
                          <a:effectLst/>
                        </a:rPr>
                        <a:t>ril</a:t>
                      </a:r>
                      <a:r>
                        <a:rPr lang="tr-TR" sz="1800" dirty="0">
                          <a:effectLst/>
                        </a:rPr>
                        <a:t>ecek</a:t>
                      </a:r>
                      <a:r>
                        <a:rPr lang="tr-TR" sz="1800" spc="-10" dirty="0">
                          <a:effectLst/>
                        </a:rPr>
                        <a:t> </a:t>
                      </a:r>
                      <a:r>
                        <a:rPr lang="tr-TR" sz="1800" spc="5" dirty="0">
                          <a:effectLst/>
                        </a:rPr>
                        <a:t>i</a:t>
                      </a:r>
                      <a:r>
                        <a:rPr lang="tr-TR" sz="1800" spc="-10" dirty="0">
                          <a:effectLst/>
                        </a:rPr>
                        <a:t>s</a:t>
                      </a:r>
                      <a:r>
                        <a:rPr lang="tr-TR" sz="1800" spc="5" dirty="0">
                          <a:effectLst/>
                        </a:rPr>
                        <a:t>i</a:t>
                      </a:r>
                      <a:r>
                        <a:rPr lang="tr-TR" sz="1800" dirty="0">
                          <a:effectLst/>
                        </a:rPr>
                        <a:t>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70840">
                <a:tc>
                  <a:txBody>
                    <a:bodyPr/>
                    <a:lstStyle/>
                    <a:p>
                      <a:pPr marL="12065" algn="ctr">
                        <a:lnSpc>
                          <a:spcPts val="1170"/>
                        </a:lnSpc>
                        <a:spcAft>
                          <a:spcPts val="0"/>
                        </a:spcAft>
                      </a:pPr>
                      <a:r>
                        <a:rPr lang="tr-TR" sz="1800" spc="-5" dirty="0">
                          <a:effectLst/>
                        </a:rPr>
                        <a:t>C</a:t>
                      </a:r>
                      <a:r>
                        <a:rPr lang="tr-TR" sz="1800" dirty="0">
                          <a:effectLst/>
                        </a:rPr>
                        <a:t>om</a:t>
                      </a:r>
                      <a:r>
                        <a:rPr lang="tr-TR" sz="1800" spc="5" dirty="0">
                          <a:effectLst/>
                        </a:rPr>
                        <a:t> </a:t>
                      </a:r>
                      <a:r>
                        <a:rPr lang="tr-TR" sz="1800" dirty="0">
                          <a:effectLst/>
                        </a:rPr>
                        <a:t>po</a:t>
                      </a:r>
                      <a:r>
                        <a:rPr lang="tr-TR" sz="1800" spc="-10" dirty="0">
                          <a:effectLst/>
                        </a:rPr>
                        <a:t>r</a:t>
                      </a:r>
                      <a:r>
                        <a:rPr lang="tr-TR" sz="1800" spc="5" dirty="0">
                          <a:effectLst/>
                        </a:rPr>
                        <a:t>t</a:t>
                      </a:r>
                      <a:r>
                        <a:rPr lang="tr-TR" sz="1800" dirty="0">
                          <a:effectLst/>
                        </a:rPr>
                        <a:t>:</a:t>
                      </a:r>
                      <a:r>
                        <a:rPr lang="tr-TR" sz="1800" spc="5" dirty="0">
                          <a:effectLst/>
                        </a:rPr>
                        <a:t> </a:t>
                      </a:r>
                      <a:r>
                        <a:rPr lang="tr-TR" sz="1800" spc="-15" dirty="0">
                          <a:effectLst/>
                        </a:rPr>
                        <a:t>C</a:t>
                      </a:r>
                      <a:r>
                        <a:rPr lang="tr-TR" sz="1800" spc="5" dirty="0">
                          <a:effectLst/>
                        </a:rPr>
                        <a:t>i</a:t>
                      </a:r>
                      <a:r>
                        <a:rPr lang="tr-TR" sz="1800" dirty="0">
                          <a:effectLst/>
                        </a:rPr>
                        <a:t>ha</a:t>
                      </a:r>
                      <a:r>
                        <a:rPr lang="tr-TR" sz="1800" spc="-10" dirty="0">
                          <a:effectLst/>
                        </a:rPr>
                        <a:t>z</a:t>
                      </a:r>
                      <a:r>
                        <a:rPr lang="tr-TR" sz="1800" spc="5" dirty="0">
                          <a:effectLst/>
                        </a:rPr>
                        <a:t>ı</a:t>
                      </a:r>
                      <a:r>
                        <a:rPr lang="tr-TR" sz="1800" dirty="0">
                          <a:effectLst/>
                        </a:rPr>
                        <a:t>n </a:t>
                      </a:r>
                      <a:r>
                        <a:rPr lang="tr-TR" sz="1800" spc="-10" dirty="0">
                          <a:effectLst/>
                        </a:rPr>
                        <a:t>b</a:t>
                      </a:r>
                      <a:r>
                        <a:rPr lang="tr-TR" sz="1800" spc="5" dirty="0">
                          <a:effectLst/>
                        </a:rPr>
                        <a:t>il</a:t>
                      </a:r>
                      <a:r>
                        <a:rPr lang="tr-TR" sz="1800" spc="-10" dirty="0">
                          <a:effectLst/>
                        </a:rPr>
                        <a:t>g</a:t>
                      </a:r>
                      <a:r>
                        <a:rPr lang="tr-TR" sz="1800" dirty="0">
                          <a:effectLst/>
                        </a:rPr>
                        <a:t>i</a:t>
                      </a:r>
                      <a:r>
                        <a:rPr lang="tr-TR" sz="1800" spc="5" dirty="0">
                          <a:effectLst/>
                        </a:rPr>
                        <a:t> </a:t>
                      </a:r>
                      <a:r>
                        <a:rPr lang="tr-TR" sz="1800" spc="-10" dirty="0">
                          <a:effectLst/>
                        </a:rPr>
                        <a:t>a</a:t>
                      </a:r>
                      <a:r>
                        <a:rPr lang="tr-TR" sz="1800" spc="-5" dirty="0">
                          <a:effectLst/>
                        </a:rPr>
                        <a:t>lı</a:t>
                      </a:r>
                      <a:r>
                        <a:rPr lang="tr-TR" sz="1800" spc="5" dirty="0">
                          <a:effectLst/>
                        </a:rPr>
                        <a:t>r</a:t>
                      </a:r>
                      <a:r>
                        <a:rPr lang="tr-TR" sz="1800" spc="-10" dirty="0">
                          <a:effectLst/>
                        </a:rPr>
                        <a:t>k</a:t>
                      </a:r>
                      <a:r>
                        <a:rPr lang="tr-TR" sz="1800" dirty="0">
                          <a:effectLst/>
                        </a:rPr>
                        <a:t>en </a:t>
                      </a:r>
                      <a:r>
                        <a:rPr lang="tr-TR" sz="1800" spc="-10" dirty="0">
                          <a:effectLst/>
                        </a:rPr>
                        <a:t>k</a:t>
                      </a:r>
                      <a:r>
                        <a:rPr lang="tr-TR" sz="1800" dirty="0">
                          <a:effectLst/>
                        </a:rPr>
                        <a:t>u</a:t>
                      </a:r>
                      <a:r>
                        <a:rPr lang="tr-TR" sz="1800" spc="5" dirty="0">
                          <a:effectLst/>
                        </a:rPr>
                        <a:t>ll</a:t>
                      </a:r>
                      <a:r>
                        <a:rPr lang="tr-TR" sz="1800" dirty="0">
                          <a:effectLst/>
                        </a:rPr>
                        <a:t>an</a:t>
                      </a:r>
                      <a:r>
                        <a:rPr lang="tr-TR" sz="1800" spc="-10" dirty="0">
                          <a:effectLst/>
                        </a:rPr>
                        <a:t>a</a:t>
                      </a:r>
                      <a:r>
                        <a:rPr lang="tr-TR" sz="1800" dirty="0">
                          <a:effectLst/>
                        </a:rPr>
                        <a:t>c</a:t>
                      </a:r>
                      <a:r>
                        <a:rPr lang="tr-TR" sz="1800" spc="10" dirty="0">
                          <a:effectLst/>
                        </a:rPr>
                        <a:t>a</a:t>
                      </a:r>
                      <a:r>
                        <a:rPr lang="tr-TR" sz="1800" spc="-10" dirty="0">
                          <a:effectLst/>
                        </a:rPr>
                        <a:t>ğ</a:t>
                      </a:r>
                      <a:r>
                        <a:rPr lang="tr-TR" sz="1800" dirty="0">
                          <a:effectLst/>
                        </a:rPr>
                        <a:t>ı</a:t>
                      </a:r>
                      <a:r>
                        <a:rPr lang="tr-TR" sz="1800" spc="5" dirty="0">
                          <a:effectLst/>
                        </a:rPr>
                        <a:t> </a:t>
                      </a:r>
                      <a:r>
                        <a:rPr lang="tr-TR" sz="1800" dirty="0">
                          <a:effectLst/>
                        </a:rPr>
                        <a:t>ha</a:t>
                      </a:r>
                      <a:r>
                        <a:rPr lang="tr-TR" sz="1800" spc="-10" dirty="0">
                          <a:effectLst/>
                        </a:rPr>
                        <a:t>b</a:t>
                      </a:r>
                      <a:r>
                        <a:rPr lang="tr-TR" sz="1800" dirty="0">
                          <a:effectLst/>
                        </a:rPr>
                        <a:t>e</a:t>
                      </a:r>
                      <a:r>
                        <a:rPr lang="tr-TR" sz="1800" spc="-10" dirty="0">
                          <a:effectLst/>
                        </a:rPr>
                        <a:t>r</a:t>
                      </a:r>
                      <a:r>
                        <a:rPr lang="tr-TR" sz="1800" spc="5" dirty="0">
                          <a:effectLst/>
                        </a:rPr>
                        <a:t>leş</a:t>
                      </a:r>
                      <a:r>
                        <a:rPr lang="tr-TR" sz="1800" spc="-20" dirty="0">
                          <a:effectLst/>
                        </a:rPr>
                        <a:t>m</a:t>
                      </a:r>
                      <a:r>
                        <a:rPr lang="tr-TR" sz="1800" dirty="0">
                          <a:effectLst/>
                        </a:rPr>
                        <a:t>e po</a:t>
                      </a:r>
                      <a:r>
                        <a:rPr lang="tr-TR" sz="1800" spc="-10" dirty="0">
                          <a:effectLst/>
                        </a:rPr>
                        <a:t>r</a:t>
                      </a:r>
                      <a:r>
                        <a:rPr lang="tr-TR" sz="1800" spc="5" dirty="0">
                          <a:effectLst/>
                        </a:rPr>
                        <a:t>t</a:t>
                      </a:r>
                      <a:r>
                        <a:rPr lang="tr-TR" sz="1800" dirty="0">
                          <a:effectLst/>
                        </a:rPr>
                        <a:t>u </a:t>
                      </a:r>
                      <a:r>
                        <a:rPr lang="tr-TR" sz="1800" spc="5" dirty="0">
                          <a:effectLst/>
                        </a:rPr>
                        <a:t>(</a:t>
                      </a:r>
                      <a:r>
                        <a:rPr lang="tr-TR" sz="1800" spc="-5" dirty="0">
                          <a:effectLst/>
                        </a:rPr>
                        <a:t>C</a:t>
                      </a:r>
                      <a:r>
                        <a:rPr lang="tr-TR" sz="1800" spc="-15" dirty="0">
                          <a:effectLst/>
                        </a:rPr>
                        <a:t>O</a:t>
                      </a:r>
                      <a:r>
                        <a:rPr lang="tr-TR" sz="1800" spc="5" dirty="0">
                          <a:effectLst/>
                        </a:rPr>
                        <a:t>M</a:t>
                      </a:r>
                      <a:r>
                        <a:rPr lang="tr-TR" sz="1800" dirty="0">
                          <a:effectLst/>
                        </a:rPr>
                        <a:t>1</a:t>
                      </a:r>
                      <a:r>
                        <a:rPr lang="tr-TR" sz="1800" spc="-5" dirty="0">
                          <a:effectLst/>
                        </a:rPr>
                        <a:t>=</a:t>
                      </a:r>
                      <a:r>
                        <a:rPr lang="tr-TR" sz="1800" spc="5" dirty="0">
                          <a:effectLst/>
                        </a:rPr>
                        <a:t>-</a:t>
                      </a:r>
                      <a:r>
                        <a:rPr lang="tr-TR" sz="1800" spc="-5" dirty="0">
                          <a:effectLst/>
                        </a:rPr>
                        <a:t>C</a:t>
                      </a:r>
                      <a:r>
                        <a:rPr lang="tr-TR" sz="1800" dirty="0">
                          <a:effectLst/>
                        </a:rPr>
                        <a:t>1,</a:t>
                      </a:r>
                      <a:r>
                        <a:rPr lang="tr-TR" sz="1800" spc="-5" dirty="0">
                          <a:effectLst/>
                        </a:rPr>
                        <a:t>CO</a:t>
                      </a:r>
                      <a:r>
                        <a:rPr lang="tr-TR" sz="1800" spc="-10" dirty="0">
                          <a:effectLst/>
                        </a:rPr>
                        <a:t>M</a:t>
                      </a:r>
                      <a:r>
                        <a:rPr lang="tr-TR" sz="1800" dirty="0">
                          <a:effectLst/>
                        </a:rPr>
                        <a:t>2</a:t>
                      </a:r>
                      <a:r>
                        <a:rPr lang="tr-TR" sz="1800" spc="5" dirty="0">
                          <a:effectLst/>
                        </a:rPr>
                        <a:t>=</a:t>
                      </a:r>
                      <a:r>
                        <a:rPr lang="tr-TR" sz="1800" dirty="0">
                          <a:effectLst/>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70840">
                <a:tc>
                  <a:txBody>
                    <a:bodyPr/>
                    <a:lstStyle/>
                    <a:p>
                      <a:pPr marL="12065" algn="ctr">
                        <a:lnSpc>
                          <a:spcPts val="1160"/>
                        </a:lnSpc>
                        <a:spcAft>
                          <a:spcPts val="0"/>
                        </a:spcAft>
                      </a:pPr>
                      <a:r>
                        <a:rPr lang="tr-TR" sz="1800" spc="-5" dirty="0">
                          <a:effectLst/>
                        </a:rPr>
                        <a:t>C</a:t>
                      </a:r>
                      <a:r>
                        <a:rPr lang="tr-TR" sz="1800" dirty="0">
                          <a:effectLst/>
                        </a:rPr>
                        <a:t>2,</a:t>
                      </a:r>
                      <a:r>
                        <a:rPr lang="tr-TR" sz="1800" spc="-5" dirty="0">
                          <a:effectLst/>
                        </a:rPr>
                        <a:t>CO</a:t>
                      </a:r>
                      <a:r>
                        <a:rPr lang="tr-TR" sz="1800" spc="5" dirty="0">
                          <a:effectLst/>
                        </a:rPr>
                        <a:t>M</a:t>
                      </a:r>
                      <a:r>
                        <a:rPr lang="tr-TR" sz="1800" dirty="0">
                          <a:effectLst/>
                        </a:rPr>
                        <a:t>3</a:t>
                      </a:r>
                      <a:r>
                        <a:rPr lang="tr-TR" sz="1800" spc="5" dirty="0">
                          <a:effectLst/>
                        </a:rPr>
                        <a:t>=-</a:t>
                      </a:r>
                      <a:r>
                        <a:rPr lang="tr-TR" sz="1800" spc="-5" dirty="0">
                          <a:effectLst/>
                        </a:rPr>
                        <a:t>C</a:t>
                      </a:r>
                      <a:r>
                        <a:rPr lang="tr-TR" sz="1800" dirty="0">
                          <a:effectLst/>
                        </a:rPr>
                        <a:t>3,</a:t>
                      </a:r>
                      <a:r>
                        <a:rPr lang="tr-TR" sz="1800" spc="-5" dirty="0">
                          <a:effectLst/>
                        </a:rPr>
                        <a:t>CO</a:t>
                      </a:r>
                      <a:r>
                        <a:rPr lang="tr-TR" sz="1800" spc="5" dirty="0">
                          <a:effectLst/>
                        </a:rPr>
                        <a:t>M</a:t>
                      </a:r>
                      <a:r>
                        <a:rPr lang="tr-TR" sz="1800" spc="-10" dirty="0">
                          <a:effectLst/>
                        </a:rPr>
                        <a:t>4</a:t>
                      </a:r>
                      <a:r>
                        <a:rPr lang="tr-TR" sz="1800" spc="5" dirty="0">
                          <a:effectLst/>
                        </a:rPr>
                        <a:t>=-</a:t>
                      </a:r>
                      <a:r>
                        <a:rPr lang="tr-TR" sz="1800" spc="-15" dirty="0">
                          <a:effectLst/>
                        </a:rPr>
                        <a:t>C</a:t>
                      </a:r>
                      <a:r>
                        <a:rPr lang="tr-TR" sz="1800" dirty="0">
                          <a:effectLst/>
                        </a:rPr>
                        <a:t>4 o</a:t>
                      </a:r>
                      <a:r>
                        <a:rPr lang="tr-TR" sz="1800" spc="5" dirty="0">
                          <a:effectLst/>
                        </a:rPr>
                        <a:t>l</a:t>
                      </a:r>
                      <a:r>
                        <a:rPr lang="tr-TR" sz="1800" dirty="0">
                          <a:effectLst/>
                        </a:rPr>
                        <a:t>a</a:t>
                      </a:r>
                      <a:r>
                        <a:rPr lang="tr-TR" sz="1800" spc="-10" dirty="0">
                          <a:effectLst/>
                        </a:rPr>
                        <a:t>b</a:t>
                      </a:r>
                      <a:r>
                        <a:rPr lang="tr-TR" sz="1800" spc="5" dirty="0">
                          <a:effectLst/>
                        </a:rPr>
                        <a:t>i</a:t>
                      </a:r>
                      <a:r>
                        <a:rPr lang="tr-TR" sz="1800" spc="-5" dirty="0">
                          <a:effectLst/>
                        </a:rPr>
                        <a:t>l</a:t>
                      </a:r>
                      <a:r>
                        <a:rPr lang="tr-TR" sz="1800" spc="5" dirty="0">
                          <a:effectLst/>
                        </a:rPr>
                        <a:t>i</a:t>
                      </a:r>
                      <a:r>
                        <a:rPr lang="tr-TR" sz="1800" spc="-10" dirty="0">
                          <a:effectLst/>
                        </a:rPr>
                        <a:t>r</a:t>
                      </a:r>
                      <a:r>
                        <a:rPr lang="tr-TR" sz="1800" dirty="0">
                          <a:effectLst/>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
        <p:nvSpPr>
          <p:cNvPr id="5" name="Metin kutusu 4"/>
          <p:cNvSpPr txBox="1"/>
          <p:nvPr/>
        </p:nvSpPr>
        <p:spPr>
          <a:xfrm>
            <a:off x="798490" y="3700569"/>
            <a:ext cx="9440214" cy="3139321"/>
          </a:xfrm>
          <a:prstGeom prst="rect">
            <a:avLst/>
          </a:prstGeom>
          <a:noFill/>
        </p:spPr>
        <p:txBody>
          <a:bodyPr wrap="square" rtlCol="0">
            <a:spAutoFit/>
          </a:bodyPr>
          <a:lstStyle/>
          <a:p>
            <a:pPr marL="285750" indent="-285750">
              <a:buFontTx/>
              <a:buChar char="-"/>
            </a:pPr>
            <a:r>
              <a:rPr lang="tr-TR" dirty="0" smtClean="0"/>
              <a:t>Not</a:t>
            </a:r>
            <a:r>
              <a:rPr lang="tr-TR" dirty="0"/>
              <a:t>: Aynı dizinde (klasör) “COMM. SET” dosyası mevcut ve gerekli </a:t>
            </a:r>
            <a:r>
              <a:rPr lang="tr-TR" dirty="0" smtClean="0"/>
              <a:t>tanımlamalar </a:t>
            </a:r>
            <a:r>
              <a:rPr lang="tr-TR" dirty="0"/>
              <a:t>var ise </a:t>
            </a:r>
            <a:r>
              <a:rPr lang="tr-TR" dirty="0" err="1"/>
              <a:t>comport</a:t>
            </a:r>
            <a:r>
              <a:rPr lang="tr-TR" dirty="0"/>
              <a:t> seçeneği </a:t>
            </a:r>
            <a:r>
              <a:rPr lang="tr-TR" dirty="0" smtClean="0"/>
              <a:t>yazılmayabilir.</a:t>
            </a:r>
          </a:p>
          <a:p>
            <a:pPr marL="285750" indent="-285750">
              <a:buFontTx/>
              <a:buChar char="-"/>
            </a:pPr>
            <a:endParaRPr lang="tr-TR" dirty="0" smtClean="0"/>
          </a:p>
          <a:p>
            <a:pPr marL="285750" indent="-285750">
              <a:buFontTx/>
              <a:buChar char="-"/>
            </a:pPr>
            <a:r>
              <a:rPr lang="tr-TR" dirty="0" smtClean="0"/>
              <a:t>Form </a:t>
            </a:r>
            <a:r>
              <a:rPr lang="tr-TR" dirty="0" err="1"/>
              <a:t>no</a:t>
            </a:r>
            <a:r>
              <a:rPr lang="tr-TR" dirty="0"/>
              <a:t>: Cihazdan alınacak bilginin bulunduğu </a:t>
            </a:r>
            <a:r>
              <a:rPr lang="tr-TR" dirty="0" err="1"/>
              <a:t>veritabanı</a:t>
            </a:r>
            <a:r>
              <a:rPr lang="tr-TR" dirty="0"/>
              <a:t> (form ) numarasıdır (1~8 arası bir numaradır</a:t>
            </a:r>
            <a:r>
              <a:rPr lang="tr-TR" dirty="0" smtClean="0"/>
              <a:t>).</a:t>
            </a:r>
          </a:p>
          <a:p>
            <a:pPr marL="285750" indent="-285750">
              <a:buFontTx/>
              <a:buChar char="-"/>
            </a:pPr>
            <a:endParaRPr lang="en-US" dirty="0"/>
          </a:p>
          <a:p>
            <a:pPr marL="285750" indent="-285750">
              <a:buFontTx/>
              <a:buChar char="-"/>
            </a:pPr>
            <a:r>
              <a:rPr lang="tr-TR" dirty="0" smtClean="0"/>
              <a:t>Not:1 </a:t>
            </a:r>
            <a:r>
              <a:rPr lang="tr-TR" dirty="0"/>
              <a:t>numaralı </a:t>
            </a:r>
            <a:r>
              <a:rPr lang="tr-TR" dirty="0" err="1"/>
              <a:t>veritabanı</a:t>
            </a:r>
            <a:r>
              <a:rPr lang="tr-TR" dirty="0"/>
              <a:t> </a:t>
            </a:r>
            <a:r>
              <a:rPr lang="tr-TR" dirty="0" err="1"/>
              <a:t>freetask</a:t>
            </a:r>
            <a:r>
              <a:rPr lang="tr-TR" dirty="0"/>
              <a:t> </a:t>
            </a:r>
            <a:r>
              <a:rPr lang="tr-TR" dirty="0" err="1" smtClean="0"/>
              <a:t>veritabanıdır</a:t>
            </a:r>
            <a:r>
              <a:rPr lang="tr-TR" dirty="0" smtClean="0"/>
              <a:t>.</a:t>
            </a:r>
          </a:p>
          <a:p>
            <a:pPr marL="285750" indent="-285750">
              <a:buFontTx/>
              <a:buChar char="-"/>
            </a:pPr>
            <a:endParaRPr lang="tr-TR" dirty="0" smtClean="0"/>
          </a:p>
          <a:p>
            <a:r>
              <a:rPr lang="tr-TR" dirty="0" smtClean="0"/>
              <a:t>- </a:t>
            </a:r>
            <a:r>
              <a:rPr lang="tr-TR" dirty="0"/>
              <a:t>Örnek: UPL deneme.txt –C1 1, el terminaline yüklü 1 numaralı </a:t>
            </a:r>
            <a:r>
              <a:rPr lang="tr-TR" dirty="0" err="1"/>
              <a:t>veritabanındaki</a:t>
            </a:r>
            <a:r>
              <a:rPr lang="tr-TR" dirty="0"/>
              <a:t> (form</a:t>
            </a:r>
            <a:r>
              <a:rPr lang="tr-TR" dirty="0" smtClean="0"/>
              <a:t>) </a:t>
            </a:r>
            <a:r>
              <a:rPr lang="tr-TR" dirty="0"/>
              <a:t>bilgiler COM1’den okunarak deneme.txt adlı bir dosyaya kaydedilir</a:t>
            </a:r>
            <a:endParaRPr lang="en-US" dirty="0"/>
          </a:p>
          <a:p>
            <a:endParaRPr lang="en-US" dirty="0"/>
          </a:p>
        </p:txBody>
      </p:sp>
    </p:spTree>
    <p:extLst>
      <p:ext uri="{BB962C8B-B14F-4D97-AF65-F5344CB8AC3E}">
        <p14:creationId xmlns:p14="http://schemas.microsoft.com/office/powerpoint/2010/main" val="2786385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1.13.1. 2.  WINDOWS </a:t>
            </a:r>
            <a:r>
              <a:rPr lang="tr-TR" b="1" dirty="0" err="1"/>
              <a:t>Modunda</a:t>
            </a:r>
            <a:r>
              <a:rPr lang="tr-TR" b="1" dirty="0"/>
              <a:t> </a:t>
            </a:r>
            <a:r>
              <a:rPr lang="tr-TR" b="1" dirty="0" smtClean="0"/>
              <a:t>Aktarım</a:t>
            </a:r>
            <a:endParaRPr lang="en-US" dirty="0"/>
          </a:p>
        </p:txBody>
      </p:sp>
      <p:sp>
        <p:nvSpPr>
          <p:cNvPr id="3" name="İçerik Yer Tutucusu 2"/>
          <p:cNvSpPr>
            <a:spLocks noGrp="1"/>
          </p:cNvSpPr>
          <p:nvPr>
            <p:ph idx="1"/>
          </p:nvPr>
        </p:nvSpPr>
        <p:spPr/>
        <p:txBody>
          <a:bodyPr/>
          <a:lstStyle/>
          <a:p>
            <a:r>
              <a:rPr lang="tr-TR" dirty="0"/>
              <a:t>Windows </a:t>
            </a:r>
            <a:r>
              <a:rPr lang="tr-TR" dirty="0" err="1"/>
              <a:t>modunda</a:t>
            </a:r>
            <a:r>
              <a:rPr lang="tr-TR" dirty="0"/>
              <a:t> aktarım “COMM. EXE” adlı bir dosya aracılığı ile yapılabilir. Bu yöntem ile PDL 20-16’ya yüklü belirlenen </a:t>
            </a:r>
            <a:r>
              <a:rPr lang="tr-TR" dirty="0" err="1"/>
              <a:t>veritabanındaki</a:t>
            </a:r>
            <a:r>
              <a:rPr lang="tr-TR" dirty="0"/>
              <a:t> (form) bilgiler belirtilen porttan alınarak belirtilen dosyaya otomatik olarak kaydedilir. Bu dosya uzantısı serbest olmakla beraber formatı tekst tabanlı bir dosya olacaktır.</a:t>
            </a:r>
            <a:endParaRPr lang="en-US" dirty="0"/>
          </a:p>
          <a:p>
            <a:r>
              <a:rPr lang="tr-TR" dirty="0"/>
              <a:t> </a:t>
            </a:r>
            <a:r>
              <a:rPr lang="tr-TR" dirty="0" smtClean="0"/>
              <a:t>Not</a:t>
            </a:r>
            <a:r>
              <a:rPr lang="tr-TR" dirty="0"/>
              <a:t>: Cihazdan bilgi alma veya cihaza bilgi gönderme durumlarında cihaz ana ekranda konumunda olması gerekir</a:t>
            </a:r>
            <a:r>
              <a:rPr lang="tr-TR" dirty="0" smtClean="0"/>
              <a:t>.</a:t>
            </a:r>
            <a:endParaRPr lang="en-US" dirty="0"/>
          </a:p>
        </p:txBody>
      </p:sp>
    </p:spTree>
    <p:extLst>
      <p:ext uri="{BB962C8B-B14F-4D97-AF65-F5344CB8AC3E}">
        <p14:creationId xmlns:p14="http://schemas.microsoft.com/office/powerpoint/2010/main" val="2975028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952" y="0"/>
            <a:ext cx="8829216" cy="262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976397" y="2708239"/>
            <a:ext cx="3580326" cy="369332"/>
          </a:xfrm>
          <a:prstGeom prst="rect">
            <a:avLst/>
          </a:prstGeom>
          <a:noFill/>
        </p:spPr>
        <p:txBody>
          <a:bodyPr wrap="square" rtlCol="0">
            <a:spAutoFit/>
          </a:bodyPr>
          <a:lstStyle/>
          <a:p>
            <a:r>
              <a:rPr lang="tr-TR" b="1" dirty="0"/>
              <a:t>El terminali kullanım özelliği örneği</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983" y="3171399"/>
            <a:ext cx="8829216" cy="207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3628666" y="5339822"/>
            <a:ext cx="4481849" cy="369332"/>
          </a:xfrm>
          <a:prstGeom prst="rect">
            <a:avLst/>
          </a:prstGeom>
          <a:noFill/>
        </p:spPr>
        <p:txBody>
          <a:bodyPr wrap="square" rtlCol="0">
            <a:spAutoFit/>
          </a:bodyPr>
          <a:lstStyle/>
          <a:p>
            <a:r>
              <a:rPr lang="tr-TR" b="1" dirty="0"/>
              <a:t>El terminali yazılım geliştirme araçları örneği</a:t>
            </a:r>
            <a:endParaRPr lang="en-US" dirty="0"/>
          </a:p>
        </p:txBody>
      </p:sp>
    </p:spTree>
    <p:extLst>
      <p:ext uri="{BB962C8B-B14F-4D97-AF65-F5344CB8AC3E}">
        <p14:creationId xmlns:p14="http://schemas.microsoft.com/office/powerpoint/2010/main" val="39100004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fontScale="92500" lnSpcReduction="10000"/>
          </a:bodyPr>
          <a:lstStyle/>
          <a:p>
            <a:r>
              <a:rPr lang="tr-TR" dirty="0"/>
              <a:t>Kullanım şekli:</a:t>
            </a:r>
            <a:endParaRPr lang="en-US" dirty="0"/>
          </a:p>
          <a:p>
            <a:pPr marL="0" indent="0">
              <a:buNone/>
            </a:pPr>
            <a:r>
              <a:rPr lang="tr-TR" dirty="0" smtClean="0"/>
              <a:t>	</a:t>
            </a:r>
            <a:r>
              <a:rPr lang="tr-TR" dirty="0" err="1" smtClean="0"/>
              <a:t>Comm</a:t>
            </a:r>
            <a:r>
              <a:rPr lang="tr-TR" dirty="0" smtClean="0"/>
              <a:t>  </a:t>
            </a:r>
            <a:r>
              <a:rPr lang="tr-TR" dirty="0"/>
              <a:t>-u </a:t>
            </a:r>
            <a:r>
              <a:rPr lang="tr-TR" dirty="0" err="1"/>
              <a:t>dosya_adı</a:t>
            </a:r>
            <a:r>
              <a:rPr lang="tr-TR" dirty="0"/>
              <a:t> </a:t>
            </a:r>
            <a:r>
              <a:rPr lang="tr-TR" dirty="0" err="1"/>
              <a:t>comport</a:t>
            </a:r>
            <a:r>
              <a:rPr lang="tr-TR" dirty="0"/>
              <a:t>  -o/-a </a:t>
            </a:r>
            <a:r>
              <a:rPr lang="tr-TR" dirty="0" err="1"/>
              <a:t>formno</a:t>
            </a:r>
            <a:endParaRPr lang="en-US" dirty="0"/>
          </a:p>
          <a:p>
            <a:pPr marL="0" indent="0">
              <a:buNone/>
            </a:pPr>
            <a:r>
              <a:rPr lang="tr-TR" dirty="0" smtClean="0"/>
              <a:t>	Dosya </a:t>
            </a:r>
            <a:r>
              <a:rPr lang="tr-TR" dirty="0"/>
              <a:t>adı: </a:t>
            </a:r>
            <a:r>
              <a:rPr lang="tr-TR" dirty="0" err="1"/>
              <a:t>Pdl</a:t>
            </a:r>
            <a:r>
              <a:rPr lang="tr-TR" dirty="0"/>
              <a:t> 20-16’dan alınan bilgilerin kaydedildiği dosyaya verilecek isim</a:t>
            </a:r>
            <a:endParaRPr lang="en-US" dirty="0"/>
          </a:p>
          <a:p>
            <a:pPr marL="0" indent="0">
              <a:buNone/>
            </a:pPr>
            <a:r>
              <a:rPr lang="tr-TR" dirty="0" smtClean="0"/>
              <a:t>	Com </a:t>
            </a:r>
            <a:r>
              <a:rPr lang="tr-TR" dirty="0"/>
              <a:t>port: </a:t>
            </a:r>
            <a:r>
              <a:rPr lang="tr-TR" dirty="0" err="1"/>
              <a:t>Pdl</a:t>
            </a:r>
            <a:r>
              <a:rPr lang="tr-TR" dirty="0"/>
              <a:t> 20-16’dan bilgi alınırken kullanılan haberleşme portu (COM1=- C1,COM2=-C2,COM3=-C3,COM4=-C4 olabilir.)</a:t>
            </a:r>
            <a:endParaRPr lang="en-US" dirty="0"/>
          </a:p>
          <a:p>
            <a:pPr marL="0" indent="0">
              <a:buNone/>
            </a:pPr>
            <a:r>
              <a:rPr lang="tr-TR" dirty="0" smtClean="0"/>
              <a:t>	-</a:t>
            </a:r>
            <a:r>
              <a:rPr lang="tr-TR" dirty="0"/>
              <a:t>a       : Dosyayı kaydederken eski kayıtları silmeden yeni kayıtları mevcut dosyanın sonuna ekler.</a:t>
            </a:r>
            <a:endParaRPr lang="en-US" dirty="0"/>
          </a:p>
          <a:p>
            <a:pPr marL="0" indent="0">
              <a:buNone/>
            </a:pPr>
            <a:r>
              <a:rPr lang="tr-TR" dirty="0" smtClean="0"/>
              <a:t>	-</a:t>
            </a:r>
            <a:r>
              <a:rPr lang="tr-TR" dirty="0"/>
              <a:t>o       : Dosyayı kaydederken eski kayıtları siler, yeni kayıtları yükler.</a:t>
            </a:r>
            <a:endParaRPr lang="en-US" dirty="0"/>
          </a:p>
          <a:p>
            <a:pPr marL="0" indent="0">
              <a:buNone/>
            </a:pPr>
            <a:r>
              <a:rPr lang="tr-TR" dirty="0" smtClean="0"/>
              <a:t>	Form   </a:t>
            </a:r>
            <a:r>
              <a:rPr lang="tr-TR" dirty="0"/>
              <a:t>nu.:   </a:t>
            </a:r>
            <a:r>
              <a:rPr lang="tr-TR" dirty="0" err="1"/>
              <a:t>Pdl</a:t>
            </a:r>
            <a:r>
              <a:rPr lang="tr-TR" dirty="0"/>
              <a:t>   20-16’dan   alınacak   bilginin   bulunduğu   </a:t>
            </a:r>
            <a:r>
              <a:rPr lang="tr-TR" dirty="0" err="1"/>
              <a:t>veritabanı</a:t>
            </a:r>
            <a:r>
              <a:rPr lang="tr-TR" dirty="0"/>
              <a:t>   (</a:t>
            </a:r>
            <a:r>
              <a:rPr lang="tr-TR" dirty="0" smtClean="0"/>
              <a:t>form) numarasıdır. (</a:t>
            </a:r>
            <a:r>
              <a:rPr lang="tr-TR" dirty="0"/>
              <a:t>1~8 arası bir numaradır) Yazılmadığında tüm formlardaki bilgiler alınır.</a:t>
            </a:r>
            <a:endParaRPr lang="en-US" dirty="0"/>
          </a:p>
          <a:p>
            <a:r>
              <a:rPr lang="tr-TR" dirty="0" smtClean="0"/>
              <a:t>Not</a:t>
            </a:r>
            <a:r>
              <a:rPr lang="tr-TR" dirty="0"/>
              <a:t>: Aynı anda birden fazla formdan bilgi alınabilir.</a:t>
            </a:r>
            <a:endParaRPr lang="en-US" dirty="0"/>
          </a:p>
          <a:p>
            <a:endParaRPr lang="en-US" dirty="0"/>
          </a:p>
        </p:txBody>
      </p:sp>
    </p:spTree>
    <p:extLst>
      <p:ext uri="{BB962C8B-B14F-4D97-AF65-F5344CB8AC3E}">
        <p14:creationId xmlns:p14="http://schemas.microsoft.com/office/powerpoint/2010/main" val="2564683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37317" y="711677"/>
            <a:ext cx="10131425" cy="2056446"/>
          </a:xfrm>
        </p:spPr>
        <p:txBody>
          <a:bodyPr/>
          <a:lstStyle/>
          <a:p>
            <a:r>
              <a:rPr lang="tr-TR" dirty="0" smtClean="0"/>
              <a:t>Örnek: </a:t>
            </a:r>
            <a:r>
              <a:rPr lang="tr-TR" dirty="0" err="1" smtClean="0"/>
              <a:t>Comm</a:t>
            </a:r>
            <a:r>
              <a:rPr lang="tr-TR" dirty="0" smtClean="0"/>
              <a:t> –u deneme. </a:t>
            </a:r>
            <a:r>
              <a:rPr lang="tr-TR" dirty="0" err="1" smtClean="0"/>
              <a:t>txt</a:t>
            </a:r>
            <a:r>
              <a:rPr lang="tr-TR" dirty="0" smtClean="0"/>
              <a:t> –o 1,2, el terminaline yüklü 1,2 </a:t>
            </a:r>
            <a:r>
              <a:rPr lang="tr-TR" dirty="0" err="1" smtClean="0"/>
              <a:t>no’şu</a:t>
            </a:r>
            <a:r>
              <a:rPr lang="tr-TR" dirty="0" smtClean="0"/>
              <a:t> form bilgiler COM1’den okunarak deneme. </a:t>
            </a:r>
            <a:r>
              <a:rPr lang="tr-TR" dirty="0" err="1" smtClean="0"/>
              <a:t>txt</a:t>
            </a:r>
            <a:r>
              <a:rPr lang="tr-TR" dirty="0" smtClean="0"/>
              <a:t> adlı bir dosyaya kaydedilir.</a:t>
            </a:r>
          </a:p>
          <a:p>
            <a:r>
              <a:rPr lang="tr-TR" dirty="0"/>
              <a:t>Örnek: </a:t>
            </a:r>
            <a:r>
              <a:rPr lang="tr-TR" dirty="0" err="1"/>
              <a:t>Comm</a:t>
            </a:r>
            <a:r>
              <a:rPr lang="tr-TR" dirty="0"/>
              <a:t> -u deneme. </a:t>
            </a:r>
            <a:r>
              <a:rPr lang="tr-TR" dirty="0" err="1"/>
              <a:t>txt</a:t>
            </a:r>
            <a:r>
              <a:rPr lang="tr-TR" dirty="0"/>
              <a:t>  -o el terminaline yüklü tüm form bilgiler COM1’den okunarak deneme. </a:t>
            </a:r>
            <a:r>
              <a:rPr lang="tr-TR" dirty="0" err="1"/>
              <a:t>txt</a:t>
            </a:r>
            <a:r>
              <a:rPr lang="tr-TR" dirty="0"/>
              <a:t> adlı bir dosyaya </a:t>
            </a:r>
            <a:r>
              <a:rPr lang="tr-TR" dirty="0" smtClean="0"/>
              <a:t>kaydedilir.</a:t>
            </a:r>
          </a:p>
          <a:p>
            <a:r>
              <a:rPr lang="tr-TR" dirty="0"/>
              <a:t>El terminali ile iletişim esnasında el terminali aşağıdaki resimde de görülen ana ekran konumunda olmalıdır.</a:t>
            </a:r>
            <a:endParaRPr lang="tr-TR" dirty="0" smtClean="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800" y="2665092"/>
            <a:ext cx="3329691" cy="301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454918" y="5911402"/>
            <a:ext cx="4417453" cy="369332"/>
          </a:xfrm>
          <a:prstGeom prst="rect">
            <a:avLst/>
          </a:prstGeom>
          <a:noFill/>
        </p:spPr>
        <p:txBody>
          <a:bodyPr wrap="square" rtlCol="0">
            <a:spAutoFit/>
          </a:bodyPr>
          <a:lstStyle/>
          <a:p>
            <a:pPr algn="ctr"/>
            <a:r>
              <a:rPr lang="tr-TR" b="1" dirty="0" smtClean="0"/>
              <a:t>El </a:t>
            </a:r>
            <a:r>
              <a:rPr lang="tr-TR" b="1" dirty="0"/>
              <a:t>terminali ile iletişimde ana </a:t>
            </a:r>
            <a:r>
              <a:rPr lang="tr-TR" b="1" dirty="0" smtClean="0"/>
              <a:t>ekran</a:t>
            </a:r>
            <a:endParaRPr lang="en-US" dirty="0"/>
          </a:p>
        </p:txBody>
      </p:sp>
    </p:spTree>
    <p:extLst>
      <p:ext uri="{BB962C8B-B14F-4D97-AF65-F5344CB8AC3E}">
        <p14:creationId xmlns:p14="http://schemas.microsoft.com/office/powerpoint/2010/main" val="2082424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1.13.2. Bilgisayardan El Terminaline Veri </a:t>
            </a:r>
            <a:r>
              <a:rPr lang="tr-TR" b="1" dirty="0" smtClean="0"/>
              <a:t>Aktarımı</a:t>
            </a:r>
            <a:endParaRPr lang="en-US" dirty="0"/>
          </a:p>
        </p:txBody>
      </p:sp>
      <p:sp>
        <p:nvSpPr>
          <p:cNvPr id="3" name="İçerik Yer Tutucusu 2"/>
          <p:cNvSpPr>
            <a:spLocks noGrp="1"/>
          </p:cNvSpPr>
          <p:nvPr>
            <p:ph idx="1"/>
          </p:nvPr>
        </p:nvSpPr>
        <p:spPr/>
        <p:txBody>
          <a:bodyPr/>
          <a:lstStyle/>
          <a:p>
            <a:r>
              <a:rPr lang="tr-TR" dirty="0"/>
              <a:t>Bilgisayardan  el  terminaline  herhangi  bir  program  (</a:t>
            </a:r>
            <a:r>
              <a:rPr lang="tr-TR" dirty="0" err="1"/>
              <a:t>task</a:t>
            </a:r>
            <a:r>
              <a:rPr lang="tr-TR" dirty="0"/>
              <a:t>)  yüklemek  için  iki yöntem kullanılabilir:</a:t>
            </a:r>
            <a:endParaRPr lang="en-US" dirty="0"/>
          </a:p>
          <a:p>
            <a:r>
              <a:rPr lang="tr-TR" dirty="0" smtClean="0"/>
              <a:t>“</a:t>
            </a:r>
            <a:r>
              <a:rPr lang="tr-TR" dirty="0"/>
              <a:t>MS-DOS” </a:t>
            </a:r>
            <a:r>
              <a:rPr lang="tr-TR" dirty="0" err="1"/>
              <a:t>modunda</a:t>
            </a:r>
            <a:r>
              <a:rPr lang="tr-TR" dirty="0"/>
              <a:t> aktarım</a:t>
            </a:r>
            <a:endParaRPr lang="en-US" dirty="0"/>
          </a:p>
          <a:p>
            <a:r>
              <a:rPr lang="tr-TR" dirty="0" smtClean="0"/>
              <a:t>“</a:t>
            </a:r>
            <a:r>
              <a:rPr lang="tr-TR" dirty="0"/>
              <a:t>WINDOWS” </a:t>
            </a:r>
            <a:r>
              <a:rPr lang="tr-TR" dirty="0" err="1"/>
              <a:t>modunda</a:t>
            </a:r>
            <a:r>
              <a:rPr lang="tr-TR" dirty="0"/>
              <a:t> aktarım</a:t>
            </a:r>
            <a:endParaRPr lang="en-US" dirty="0"/>
          </a:p>
          <a:p>
            <a:endParaRPr lang="en-US" dirty="0"/>
          </a:p>
        </p:txBody>
      </p:sp>
    </p:spTree>
    <p:extLst>
      <p:ext uri="{BB962C8B-B14F-4D97-AF65-F5344CB8AC3E}">
        <p14:creationId xmlns:p14="http://schemas.microsoft.com/office/powerpoint/2010/main" val="321122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1.13.2.1. MS-DOS </a:t>
            </a:r>
            <a:r>
              <a:rPr lang="tr-TR" b="1" dirty="0" err="1"/>
              <a:t>Modunda</a:t>
            </a:r>
            <a:r>
              <a:rPr lang="tr-TR" b="1" dirty="0"/>
              <a:t> </a:t>
            </a:r>
            <a:r>
              <a:rPr lang="tr-TR" b="1" dirty="0" smtClean="0"/>
              <a:t>Aktarım</a:t>
            </a:r>
            <a:endParaRPr lang="en-US" dirty="0"/>
          </a:p>
        </p:txBody>
      </p:sp>
      <p:sp>
        <p:nvSpPr>
          <p:cNvPr id="3" name="İçerik Yer Tutucusu 2"/>
          <p:cNvSpPr>
            <a:spLocks noGrp="1"/>
          </p:cNvSpPr>
          <p:nvPr>
            <p:ph idx="1"/>
          </p:nvPr>
        </p:nvSpPr>
        <p:spPr/>
        <p:txBody>
          <a:bodyPr/>
          <a:lstStyle/>
          <a:p>
            <a:r>
              <a:rPr lang="tr-TR" dirty="0"/>
              <a:t>Bu işlem “DOWNL. EXE” adlı bir dosya aracılığı ile yapılabilir. PDL 20–16 için “TASKGEN” programı ile hazırlanmış </a:t>
            </a:r>
            <a:r>
              <a:rPr lang="tr-TR" dirty="0" err="1"/>
              <a:t>Pdl</a:t>
            </a:r>
            <a:r>
              <a:rPr lang="tr-TR" dirty="0"/>
              <a:t> programının (</a:t>
            </a:r>
            <a:r>
              <a:rPr lang="tr-TR" dirty="0" err="1"/>
              <a:t>task</a:t>
            </a:r>
            <a:r>
              <a:rPr lang="tr-TR" dirty="0"/>
              <a:t>) derlenmiş hâli TSL uzantılı dosya PDL 20–16 ya gönderilir.</a:t>
            </a:r>
            <a:endParaRPr lang="en-US" dirty="0"/>
          </a:p>
          <a:p>
            <a:r>
              <a:rPr lang="tr-TR" dirty="0"/>
              <a:t> </a:t>
            </a:r>
            <a:endParaRPr lang="en-US" dirty="0"/>
          </a:p>
          <a:p>
            <a:r>
              <a:rPr lang="tr-TR" dirty="0"/>
              <a:t>Kullanım şekli: </a:t>
            </a:r>
            <a:r>
              <a:rPr lang="tr-TR" dirty="0" err="1"/>
              <a:t>Downl</a:t>
            </a:r>
            <a:r>
              <a:rPr lang="tr-TR" dirty="0"/>
              <a:t> </a:t>
            </a:r>
            <a:r>
              <a:rPr lang="tr-TR" dirty="0" err="1"/>
              <a:t>dosya_adı</a:t>
            </a:r>
            <a:endParaRPr lang="en-US" dirty="0"/>
          </a:p>
          <a:p>
            <a:r>
              <a:rPr lang="tr-TR" dirty="0"/>
              <a:t>Örnek : </a:t>
            </a:r>
            <a:r>
              <a:rPr lang="tr-TR" dirty="0" err="1"/>
              <a:t>Downl</a:t>
            </a:r>
            <a:r>
              <a:rPr lang="tr-TR" dirty="0"/>
              <a:t> </a:t>
            </a:r>
            <a:r>
              <a:rPr lang="tr-TR" dirty="0" err="1"/>
              <a:t>bilkur</a:t>
            </a:r>
            <a:r>
              <a:rPr lang="tr-TR" dirty="0"/>
              <a:t>. </a:t>
            </a:r>
            <a:r>
              <a:rPr lang="tr-TR" dirty="0" err="1"/>
              <a:t>tsl</a:t>
            </a:r>
            <a:endParaRPr lang="en-US" dirty="0"/>
          </a:p>
          <a:p>
            <a:r>
              <a:rPr lang="tr-TR" dirty="0"/>
              <a:t>(</a:t>
            </a:r>
            <a:r>
              <a:rPr lang="tr-TR" dirty="0" err="1"/>
              <a:t>Bilkur</a:t>
            </a:r>
            <a:r>
              <a:rPr lang="tr-TR" dirty="0"/>
              <a:t>. </a:t>
            </a:r>
            <a:r>
              <a:rPr lang="tr-TR" dirty="0" err="1"/>
              <a:t>Tsl</a:t>
            </a:r>
            <a:r>
              <a:rPr lang="tr-TR" dirty="0"/>
              <a:t> dosyasını el terminaline yükler.)</a:t>
            </a:r>
            <a:endParaRPr lang="en-US" dirty="0"/>
          </a:p>
          <a:p>
            <a:endParaRPr lang="en-US" dirty="0"/>
          </a:p>
        </p:txBody>
      </p:sp>
    </p:spTree>
    <p:extLst>
      <p:ext uri="{BB962C8B-B14F-4D97-AF65-F5344CB8AC3E}">
        <p14:creationId xmlns:p14="http://schemas.microsoft.com/office/powerpoint/2010/main" val="18329516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1.13.2.2. Windows </a:t>
            </a:r>
            <a:r>
              <a:rPr lang="tr-TR" b="1" dirty="0" err="1"/>
              <a:t>Modunda</a:t>
            </a:r>
            <a:r>
              <a:rPr lang="tr-TR" b="1" dirty="0"/>
              <a:t> </a:t>
            </a:r>
            <a:r>
              <a:rPr lang="tr-TR" b="1" dirty="0" smtClean="0"/>
              <a:t>Aktarım</a:t>
            </a:r>
            <a:endParaRPr lang="en-US" dirty="0"/>
          </a:p>
        </p:txBody>
      </p:sp>
      <p:sp>
        <p:nvSpPr>
          <p:cNvPr id="3" name="İçerik Yer Tutucusu 2"/>
          <p:cNvSpPr>
            <a:spLocks noGrp="1"/>
          </p:cNvSpPr>
          <p:nvPr>
            <p:ph idx="1"/>
          </p:nvPr>
        </p:nvSpPr>
        <p:spPr/>
        <p:txBody>
          <a:bodyPr>
            <a:normAutofit fontScale="92500"/>
          </a:bodyPr>
          <a:lstStyle/>
          <a:p>
            <a:r>
              <a:rPr lang="tr-TR" dirty="0"/>
              <a:t>Bu işlem “COMM. EXE” adlı bir dosya aracılığı ile yapılabilmektedir. PDL 20–16 için “WINTASKGEN” programı ile hazırlanmış </a:t>
            </a:r>
            <a:r>
              <a:rPr lang="tr-TR" dirty="0" err="1"/>
              <a:t>Pdl</a:t>
            </a:r>
            <a:r>
              <a:rPr lang="tr-TR" dirty="0"/>
              <a:t> programını (</a:t>
            </a:r>
            <a:r>
              <a:rPr lang="tr-TR" dirty="0" err="1"/>
              <a:t>task</a:t>
            </a:r>
            <a:r>
              <a:rPr lang="tr-TR" dirty="0"/>
              <a:t>) PDL 20–16’ya gönderilir.</a:t>
            </a:r>
            <a:endParaRPr lang="en-US" dirty="0"/>
          </a:p>
          <a:p>
            <a:r>
              <a:rPr lang="tr-TR" dirty="0"/>
              <a:t>Kullanım şekli: </a:t>
            </a:r>
            <a:r>
              <a:rPr lang="tr-TR" dirty="0" err="1"/>
              <a:t>Comm</a:t>
            </a:r>
            <a:r>
              <a:rPr lang="tr-TR" dirty="0"/>
              <a:t> –d </a:t>
            </a:r>
            <a:r>
              <a:rPr lang="tr-TR" dirty="0" err="1"/>
              <a:t>dosya_adı</a:t>
            </a:r>
            <a:r>
              <a:rPr lang="tr-TR" dirty="0"/>
              <a:t> </a:t>
            </a:r>
            <a:r>
              <a:rPr lang="tr-TR" dirty="0" err="1"/>
              <a:t>comport</a:t>
            </a:r>
            <a:endParaRPr lang="en-US" dirty="0"/>
          </a:p>
          <a:p>
            <a:r>
              <a:rPr lang="tr-TR" dirty="0" err="1"/>
              <a:t>Dosya_adı</a:t>
            </a:r>
            <a:r>
              <a:rPr lang="tr-TR" dirty="0"/>
              <a:t>: </a:t>
            </a:r>
            <a:r>
              <a:rPr lang="tr-TR" dirty="0" err="1"/>
              <a:t>Pdl</a:t>
            </a:r>
            <a:r>
              <a:rPr lang="tr-TR" dirty="0"/>
              <a:t> 20-16’ya yüklenecek derlenmiş hâli TSL uzantılı olan dosya</a:t>
            </a:r>
            <a:endParaRPr lang="en-US" dirty="0"/>
          </a:p>
          <a:p>
            <a:r>
              <a:rPr lang="tr-TR" dirty="0"/>
              <a:t>Com port: </a:t>
            </a:r>
            <a:r>
              <a:rPr lang="tr-TR" dirty="0" err="1"/>
              <a:t>Pdl</a:t>
            </a:r>
            <a:r>
              <a:rPr lang="tr-TR" dirty="0"/>
              <a:t> 20-16’dan bilgi alınırken kullanılan haberleşme portu (COM1=- C1,COM2=-C2,COM3=-C3,COM4=-C4 olabilir.)</a:t>
            </a:r>
            <a:endParaRPr lang="en-US" dirty="0"/>
          </a:p>
          <a:p>
            <a:r>
              <a:rPr lang="tr-TR" dirty="0"/>
              <a:t>Not: Yüklemenin yapıldığı dizinde (klasör) “COMM. SET” dosyası mevcut ise –</a:t>
            </a:r>
            <a:r>
              <a:rPr lang="tr-TR" dirty="0" smtClean="0"/>
              <a:t>C1</a:t>
            </a:r>
            <a:r>
              <a:rPr lang="tr-TR" dirty="0"/>
              <a:t> </a:t>
            </a:r>
            <a:r>
              <a:rPr lang="tr-TR" dirty="0" smtClean="0"/>
              <a:t>parametresi </a:t>
            </a:r>
            <a:r>
              <a:rPr lang="tr-TR" dirty="0"/>
              <a:t>kullanılmayabilir.</a:t>
            </a:r>
            <a:endParaRPr lang="en-US" dirty="0"/>
          </a:p>
          <a:p>
            <a:r>
              <a:rPr lang="tr-TR" dirty="0"/>
              <a:t>Örnek–1: </a:t>
            </a:r>
            <a:r>
              <a:rPr lang="tr-TR" dirty="0" err="1"/>
              <a:t>Comm</a:t>
            </a:r>
            <a:r>
              <a:rPr lang="tr-TR" dirty="0"/>
              <a:t> –d </a:t>
            </a:r>
            <a:r>
              <a:rPr lang="tr-TR" dirty="0" err="1"/>
              <a:t>bilkur</a:t>
            </a:r>
            <a:r>
              <a:rPr lang="tr-TR" dirty="0"/>
              <a:t>. </a:t>
            </a:r>
            <a:r>
              <a:rPr lang="tr-TR" dirty="0" err="1"/>
              <a:t>tsl</a:t>
            </a:r>
            <a:r>
              <a:rPr lang="tr-TR" dirty="0"/>
              <a:t> –c1</a:t>
            </a:r>
            <a:endParaRPr lang="en-US" dirty="0"/>
          </a:p>
          <a:p>
            <a:r>
              <a:rPr lang="tr-TR" dirty="0"/>
              <a:t>(</a:t>
            </a:r>
            <a:r>
              <a:rPr lang="tr-TR" dirty="0" err="1"/>
              <a:t>Bilkur</a:t>
            </a:r>
            <a:r>
              <a:rPr lang="tr-TR" dirty="0"/>
              <a:t>. </a:t>
            </a:r>
            <a:r>
              <a:rPr lang="tr-TR" dirty="0" err="1"/>
              <a:t>Tsl</a:t>
            </a:r>
            <a:r>
              <a:rPr lang="tr-TR" dirty="0"/>
              <a:t> dosyasını Com1’den </a:t>
            </a:r>
            <a:r>
              <a:rPr lang="tr-TR" dirty="0" err="1"/>
              <a:t>Pdl</a:t>
            </a:r>
            <a:r>
              <a:rPr lang="tr-TR" dirty="0"/>
              <a:t> 20-16’ya yükler.) Örnek–2: </a:t>
            </a:r>
            <a:r>
              <a:rPr lang="tr-TR" dirty="0" err="1"/>
              <a:t>Comm</a:t>
            </a:r>
            <a:r>
              <a:rPr lang="tr-TR" dirty="0"/>
              <a:t> –d </a:t>
            </a:r>
            <a:r>
              <a:rPr lang="tr-TR" dirty="0" err="1"/>
              <a:t>bilkur</a:t>
            </a:r>
            <a:r>
              <a:rPr lang="tr-TR" dirty="0"/>
              <a:t>. </a:t>
            </a:r>
            <a:r>
              <a:rPr lang="tr-TR" dirty="0" err="1"/>
              <a:t>tsl</a:t>
            </a:r>
            <a:endParaRPr lang="en-US" dirty="0"/>
          </a:p>
          <a:p>
            <a:r>
              <a:rPr lang="tr-TR" dirty="0"/>
              <a:t>(</a:t>
            </a:r>
            <a:r>
              <a:rPr lang="tr-TR" dirty="0" err="1"/>
              <a:t>Bilkur</a:t>
            </a:r>
            <a:r>
              <a:rPr lang="tr-TR" dirty="0"/>
              <a:t>. </a:t>
            </a:r>
            <a:r>
              <a:rPr lang="tr-TR" dirty="0" err="1"/>
              <a:t>Tsl</a:t>
            </a:r>
            <a:r>
              <a:rPr lang="tr-TR" dirty="0"/>
              <a:t> dosyasını </a:t>
            </a:r>
            <a:r>
              <a:rPr lang="tr-TR" dirty="0" err="1"/>
              <a:t>comm</a:t>
            </a:r>
            <a:r>
              <a:rPr lang="tr-TR" dirty="0"/>
              <a:t>. set dosyasında belirtilen port aracılığı ile </a:t>
            </a:r>
            <a:r>
              <a:rPr lang="tr-TR" dirty="0" err="1"/>
              <a:t>Pdl</a:t>
            </a:r>
            <a:r>
              <a:rPr lang="tr-TR" dirty="0"/>
              <a:t> </a:t>
            </a:r>
            <a:r>
              <a:rPr lang="tr-TR" dirty="0" smtClean="0"/>
              <a:t>20-16’ya</a:t>
            </a:r>
            <a:r>
              <a:rPr lang="tr-TR" dirty="0"/>
              <a:t> </a:t>
            </a:r>
            <a:r>
              <a:rPr lang="tr-TR" dirty="0" smtClean="0"/>
              <a:t>yükler.)</a:t>
            </a:r>
            <a:endParaRPr lang="en-US" dirty="0"/>
          </a:p>
        </p:txBody>
      </p:sp>
    </p:spTree>
    <p:extLst>
      <p:ext uri="{BB962C8B-B14F-4D97-AF65-F5344CB8AC3E}">
        <p14:creationId xmlns:p14="http://schemas.microsoft.com/office/powerpoint/2010/main" val="3078769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 DEPO </a:t>
            </a:r>
            <a:r>
              <a:rPr lang="tr-TR" b="1" dirty="0" smtClean="0"/>
              <a:t>YAZILIMLARI</a:t>
            </a:r>
            <a:endParaRPr lang="en-US" dirty="0"/>
          </a:p>
        </p:txBody>
      </p:sp>
      <p:sp>
        <p:nvSpPr>
          <p:cNvPr id="3" name="İçerik Yer Tutucusu 2"/>
          <p:cNvSpPr>
            <a:spLocks noGrp="1"/>
          </p:cNvSpPr>
          <p:nvPr>
            <p:ph idx="1"/>
          </p:nvPr>
        </p:nvSpPr>
        <p:spPr/>
        <p:txBody>
          <a:bodyPr>
            <a:normAutofit fontScale="92500" lnSpcReduction="10000"/>
          </a:bodyPr>
          <a:lstStyle/>
          <a:p>
            <a:r>
              <a:rPr lang="tr-TR" dirty="0"/>
              <a:t>Bir depo otomasyon sistemi kurmaya karar verirken müşterilere hizmet sırasında şu an kullandığınız sistemin size sağlamadığı fakat depo otomasyon sisteminin sağladığı hizmet faktörleridir.  Bunlar  ilk  giren-ilk  çıkar  sistemi  (FIFO),  direk  sevkiyat  (</a:t>
            </a:r>
            <a:r>
              <a:rPr lang="tr-TR" dirty="0" err="1"/>
              <a:t>crossdocking</a:t>
            </a:r>
            <a:r>
              <a:rPr lang="tr-TR" dirty="0"/>
              <a:t>), otomatik toplama tedarikleri, dalga toplaması (</a:t>
            </a:r>
            <a:r>
              <a:rPr lang="tr-TR" dirty="0" err="1"/>
              <a:t>wave</a:t>
            </a:r>
            <a:r>
              <a:rPr lang="tr-TR" dirty="0"/>
              <a:t> </a:t>
            </a:r>
            <a:r>
              <a:rPr lang="tr-TR" dirty="0" err="1"/>
              <a:t>picking</a:t>
            </a:r>
            <a:r>
              <a:rPr lang="tr-TR" dirty="0"/>
              <a:t>), lot takibi, saha yönetimi (</a:t>
            </a:r>
            <a:r>
              <a:rPr lang="tr-TR" dirty="0" err="1"/>
              <a:t>yard</a:t>
            </a:r>
            <a:r>
              <a:rPr lang="tr-TR" dirty="0"/>
              <a:t> </a:t>
            </a:r>
            <a:r>
              <a:rPr lang="tr-TR" dirty="0" err="1"/>
              <a:t>management</a:t>
            </a:r>
            <a:r>
              <a:rPr lang="tr-TR" dirty="0"/>
              <a:t>), otomatik veri toplama, otomatik ürün </a:t>
            </a:r>
            <a:r>
              <a:rPr lang="tr-TR" dirty="0" err="1"/>
              <a:t>elleçleme</a:t>
            </a:r>
            <a:r>
              <a:rPr lang="tr-TR" dirty="0"/>
              <a:t> vs. işlemlerdir</a:t>
            </a:r>
            <a:r>
              <a:rPr lang="tr-TR" dirty="0" smtClean="0"/>
              <a:t>.</a:t>
            </a:r>
            <a:endParaRPr lang="en-US" dirty="0"/>
          </a:p>
          <a:p>
            <a:r>
              <a:rPr lang="tr-TR" dirty="0"/>
              <a:t>Bir depo otomasyon sisteminin kurulumu çok geniş bir yelpazede olabilir. Her bir ürünün ve </a:t>
            </a:r>
            <a:r>
              <a:rPr lang="tr-TR" dirty="0" err="1"/>
              <a:t>lokasyonun</a:t>
            </a:r>
            <a:r>
              <a:rPr lang="tr-TR" dirty="0"/>
              <a:t> özellikleri saptanmalıdır. En azından ürün grupları veya </a:t>
            </a:r>
            <a:r>
              <a:rPr lang="tr-TR" dirty="0" err="1"/>
              <a:t>lokasyon</a:t>
            </a:r>
            <a:r>
              <a:rPr lang="tr-TR" dirty="0"/>
              <a:t> grupları bazında bu ayrım yapılabilmelidir.</a:t>
            </a:r>
            <a:endParaRPr lang="en-US" dirty="0"/>
          </a:p>
          <a:p>
            <a:r>
              <a:rPr lang="tr-TR" dirty="0" smtClean="0"/>
              <a:t>Bir </a:t>
            </a:r>
            <a:r>
              <a:rPr lang="tr-TR" dirty="0"/>
              <a:t>ürünün özelliklerinin detayı şu şekillerde olabilir: Ürünün boyutları, ağırlıkları, ürünün birimleri (adet, koli, palet, vs.), ürünün aynı </a:t>
            </a:r>
            <a:r>
              <a:rPr lang="tr-TR" dirty="0" err="1"/>
              <a:t>lokasyonda</a:t>
            </a:r>
            <a:r>
              <a:rPr lang="tr-TR" dirty="0"/>
              <a:t> diğer ürünlerle birlikte stoklanıp stoklanamayacağı, raflara yerleşip yerleşemeyeceği, ürünün paletinin yüksekliği, bir </a:t>
            </a:r>
            <a:r>
              <a:rPr lang="tr-TR" dirty="0" err="1"/>
              <a:t>lokasyona</a:t>
            </a:r>
            <a:r>
              <a:rPr lang="tr-TR" dirty="0"/>
              <a:t> konulabilecek en fazla miktar, ürünün tehlike arz edip etmediği, nihai ürün mü ham madde mi olduğu hızlı hareket eden bir ürün mü yoksa yavaş hareket eden bir ürün olduğu gibi…</a:t>
            </a:r>
            <a:endParaRPr lang="en-US" dirty="0"/>
          </a:p>
          <a:p>
            <a:r>
              <a:rPr lang="tr-TR" dirty="0" smtClean="0"/>
              <a:t>Bu </a:t>
            </a:r>
            <a:r>
              <a:rPr lang="tr-TR" dirty="0"/>
              <a:t>modülde </a:t>
            </a:r>
            <a:r>
              <a:rPr lang="tr-TR" dirty="0" err="1"/>
              <a:t>axion</a:t>
            </a:r>
            <a:r>
              <a:rPr lang="tr-TR" dirty="0"/>
              <a:t> </a:t>
            </a:r>
            <a:r>
              <a:rPr lang="tr-TR" dirty="0" err="1"/>
              <a:t>blade</a:t>
            </a:r>
            <a:r>
              <a:rPr lang="tr-TR" dirty="0"/>
              <a:t> </a:t>
            </a:r>
            <a:r>
              <a:rPr lang="tr-TR" dirty="0" err="1"/>
              <a:t>express</a:t>
            </a:r>
            <a:r>
              <a:rPr lang="tr-TR" dirty="0"/>
              <a:t> depo otomasyon sistemi anlatılacaktır.</a:t>
            </a:r>
            <a:endParaRPr lang="en-US" dirty="0"/>
          </a:p>
          <a:p>
            <a:endParaRPr lang="en-US" dirty="0"/>
          </a:p>
        </p:txBody>
      </p:sp>
    </p:spTree>
    <p:extLst>
      <p:ext uri="{BB962C8B-B14F-4D97-AF65-F5344CB8AC3E}">
        <p14:creationId xmlns:p14="http://schemas.microsoft.com/office/powerpoint/2010/main" val="17406033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2.1. Depo Otomasyon Programının Kurulumu ve Sistem </a:t>
            </a:r>
            <a:r>
              <a:rPr lang="tr-TR" b="1" dirty="0" smtClean="0"/>
              <a:t>Girişi</a:t>
            </a:r>
            <a:endParaRPr lang="en-US" dirty="0"/>
          </a:p>
        </p:txBody>
      </p:sp>
      <p:sp>
        <p:nvSpPr>
          <p:cNvPr id="3" name="İçerik Yer Tutucusu 2"/>
          <p:cNvSpPr>
            <a:spLocks noGrp="1"/>
          </p:cNvSpPr>
          <p:nvPr>
            <p:ph idx="1"/>
          </p:nvPr>
        </p:nvSpPr>
        <p:spPr>
          <a:xfrm>
            <a:off x="685800" y="1858733"/>
            <a:ext cx="10131425" cy="910226"/>
          </a:xfrm>
        </p:spPr>
        <p:txBody>
          <a:bodyPr/>
          <a:lstStyle/>
          <a:p>
            <a:r>
              <a:rPr lang="tr-TR" dirty="0"/>
              <a:t>Depo otomasyon programı, yetkili firma tarafından kurulur. Veri tabanı oluşturulur. Kullanıcı adı ve şifrenizi yazarak sisteme gir butonuna tıklayınız.</a:t>
            </a:r>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412" y="2632052"/>
            <a:ext cx="7799835" cy="353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846723" y="6259132"/>
            <a:ext cx="4443212" cy="369332"/>
          </a:xfrm>
          <a:prstGeom prst="rect">
            <a:avLst/>
          </a:prstGeom>
          <a:noFill/>
        </p:spPr>
        <p:txBody>
          <a:bodyPr wrap="square" rtlCol="0">
            <a:spAutoFit/>
          </a:bodyPr>
          <a:lstStyle/>
          <a:p>
            <a:r>
              <a:rPr lang="tr-TR" b="1" dirty="0"/>
              <a:t>Depo otomasyon program örneği giriş </a:t>
            </a:r>
            <a:r>
              <a:rPr lang="tr-TR" b="1" dirty="0" smtClean="0"/>
              <a:t>sayfası</a:t>
            </a:r>
            <a:endParaRPr lang="en-US" dirty="0"/>
          </a:p>
        </p:txBody>
      </p:sp>
    </p:spTree>
    <p:extLst>
      <p:ext uri="{BB962C8B-B14F-4D97-AF65-F5344CB8AC3E}">
        <p14:creationId xmlns:p14="http://schemas.microsoft.com/office/powerpoint/2010/main" val="557602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 Sistem Tanımlamaları</a:t>
            </a:r>
            <a:endParaRPr lang="en-US" dirty="0"/>
          </a:p>
        </p:txBody>
      </p:sp>
      <p:sp>
        <p:nvSpPr>
          <p:cNvPr id="3" name="İçerik Yer Tutucusu 2"/>
          <p:cNvSpPr>
            <a:spLocks noGrp="1"/>
          </p:cNvSpPr>
          <p:nvPr>
            <p:ph idx="1"/>
          </p:nvPr>
        </p:nvSpPr>
        <p:spPr/>
        <p:txBody>
          <a:bodyPr>
            <a:normAutofit fontScale="92500" lnSpcReduction="20000"/>
          </a:bodyPr>
          <a:lstStyle/>
          <a:p>
            <a:r>
              <a:rPr lang="tr-TR" dirty="0"/>
              <a:t>Depo otomasyon sisteminin sağlıklı bir şekilde işleyebilmesi için gerekli olan ana tanımlamalardır.</a:t>
            </a:r>
            <a:endParaRPr lang="en-US" dirty="0"/>
          </a:p>
          <a:p>
            <a:pPr marL="0" indent="0">
              <a:buNone/>
            </a:pPr>
            <a:r>
              <a:rPr lang="tr-TR" dirty="0" smtClean="0"/>
              <a:t>	Sistem </a:t>
            </a:r>
            <a:r>
              <a:rPr lang="tr-TR" dirty="0"/>
              <a:t>tanımları:</a:t>
            </a:r>
            <a:endParaRPr lang="en-US" dirty="0"/>
          </a:p>
          <a:p>
            <a:r>
              <a:rPr lang="tr-TR" dirty="0" smtClean="0"/>
              <a:t>Kullanıcı </a:t>
            </a:r>
            <a:r>
              <a:rPr lang="tr-TR" dirty="0"/>
              <a:t>tanımları</a:t>
            </a:r>
            <a:endParaRPr lang="en-US" dirty="0"/>
          </a:p>
          <a:p>
            <a:r>
              <a:rPr lang="tr-TR" dirty="0" smtClean="0"/>
              <a:t>Ürün </a:t>
            </a:r>
            <a:r>
              <a:rPr lang="tr-TR" dirty="0"/>
              <a:t>tanımları</a:t>
            </a:r>
            <a:endParaRPr lang="en-US" dirty="0"/>
          </a:p>
          <a:p>
            <a:r>
              <a:rPr lang="tr-TR" dirty="0" smtClean="0"/>
              <a:t>Müşteri </a:t>
            </a:r>
            <a:r>
              <a:rPr lang="tr-TR" dirty="0"/>
              <a:t>tanımları</a:t>
            </a:r>
            <a:endParaRPr lang="en-US" dirty="0"/>
          </a:p>
          <a:p>
            <a:r>
              <a:rPr lang="tr-TR" dirty="0" smtClean="0"/>
              <a:t>Tedarikçi </a:t>
            </a:r>
            <a:r>
              <a:rPr lang="tr-TR" dirty="0"/>
              <a:t>tanımları</a:t>
            </a:r>
            <a:endParaRPr lang="en-US" dirty="0"/>
          </a:p>
          <a:p>
            <a:r>
              <a:rPr lang="tr-TR" dirty="0" smtClean="0"/>
              <a:t>Depo </a:t>
            </a:r>
            <a:r>
              <a:rPr lang="tr-TR" dirty="0"/>
              <a:t>işletim tanımları</a:t>
            </a:r>
            <a:endParaRPr lang="en-US" dirty="0"/>
          </a:p>
          <a:p>
            <a:r>
              <a:rPr lang="tr-TR" dirty="0" err="1" smtClean="0"/>
              <a:t>Lokasyon</a:t>
            </a:r>
            <a:r>
              <a:rPr lang="tr-TR" dirty="0" smtClean="0"/>
              <a:t> </a:t>
            </a:r>
            <a:r>
              <a:rPr lang="tr-TR" dirty="0"/>
              <a:t>tanımları</a:t>
            </a:r>
            <a:endParaRPr lang="en-US" dirty="0"/>
          </a:p>
          <a:p>
            <a:r>
              <a:rPr lang="tr-TR" dirty="0" smtClean="0"/>
              <a:t>Taşıma </a:t>
            </a:r>
            <a:r>
              <a:rPr lang="tr-TR" dirty="0"/>
              <a:t>ile ilgili tanımlamalar</a:t>
            </a:r>
            <a:endParaRPr lang="en-US" dirty="0"/>
          </a:p>
          <a:p>
            <a:r>
              <a:rPr lang="tr-TR" dirty="0" smtClean="0"/>
              <a:t>Operasyonlar </a:t>
            </a:r>
            <a:r>
              <a:rPr lang="tr-TR" dirty="0"/>
              <a:t>ile ilgili tanımlar</a:t>
            </a:r>
            <a:endParaRPr lang="en-US" dirty="0"/>
          </a:p>
          <a:p>
            <a:r>
              <a:rPr lang="tr-TR" dirty="0" smtClean="0"/>
              <a:t>Diğer </a:t>
            </a:r>
            <a:r>
              <a:rPr lang="tr-TR" dirty="0"/>
              <a:t>tanımlardan oluşmaktadır</a:t>
            </a:r>
            <a:r>
              <a:rPr lang="tr-TR" dirty="0" smtClean="0"/>
              <a:t>.</a:t>
            </a:r>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797" y="2632053"/>
            <a:ext cx="4438448" cy="333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610637" y="6117465"/>
            <a:ext cx="6014433" cy="369332"/>
          </a:xfrm>
          <a:prstGeom prst="rect">
            <a:avLst/>
          </a:prstGeom>
          <a:noFill/>
        </p:spPr>
        <p:txBody>
          <a:bodyPr wrap="square" rtlCol="0">
            <a:spAutoFit/>
          </a:bodyPr>
          <a:lstStyle/>
          <a:p>
            <a:pPr algn="ctr"/>
            <a:r>
              <a:rPr lang="tr-TR" b="1" dirty="0"/>
              <a:t>Depo otomasyon program örneği ana tanımlamaları</a:t>
            </a:r>
            <a:endParaRPr lang="en-US" dirty="0"/>
          </a:p>
        </p:txBody>
      </p:sp>
    </p:spTree>
    <p:extLst>
      <p:ext uri="{BB962C8B-B14F-4D97-AF65-F5344CB8AC3E}">
        <p14:creationId xmlns:p14="http://schemas.microsoft.com/office/powerpoint/2010/main" val="8366371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2.2.1. Kullanıcı </a:t>
            </a:r>
            <a:r>
              <a:rPr lang="tr-TR" b="1" dirty="0" smtClean="0"/>
              <a:t>Tanımları</a:t>
            </a:r>
            <a:endParaRPr lang="en-US" dirty="0"/>
          </a:p>
        </p:txBody>
      </p:sp>
      <p:sp>
        <p:nvSpPr>
          <p:cNvPr id="3" name="İçerik Yer Tutucusu 2"/>
          <p:cNvSpPr>
            <a:spLocks noGrp="1"/>
          </p:cNvSpPr>
          <p:nvPr>
            <p:ph idx="1"/>
          </p:nvPr>
        </p:nvSpPr>
        <p:spPr/>
        <p:txBody>
          <a:bodyPr/>
          <a:lstStyle/>
          <a:p>
            <a:r>
              <a:rPr lang="tr-TR" dirty="0"/>
              <a:t>Depo otomasyon sistemine bir kullanıcı adı ve şifre ile girişe izin verecektir. Sistemi kullanacak her kullanıcı için tanımlama yetkisi olan </a:t>
            </a:r>
            <a:r>
              <a:rPr lang="tr-TR" dirty="0" err="1"/>
              <a:t>super</a:t>
            </a:r>
            <a:r>
              <a:rPr lang="tr-TR" dirty="0"/>
              <a:t> </a:t>
            </a:r>
            <a:r>
              <a:rPr lang="tr-TR" dirty="0" err="1"/>
              <a:t>user</a:t>
            </a:r>
            <a:r>
              <a:rPr lang="tr-TR" dirty="0"/>
              <a:t> tarafından yapılacaktır. Her kullanıcının sistemde tanımlanan rolleri gereği </a:t>
            </a:r>
            <a:r>
              <a:rPr lang="tr-TR" dirty="0" err="1"/>
              <a:t>transaction</a:t>
            </a:r>
            <a:r>
              <a:rPr lang="tr-TR" dirty="0"/>
              <a:t> bazında yetkileri olabilecektir. Kullanıcı tanımları sırasında kullanıcının rol tanımı da yapılabilecektir.</a:t>
            </a:r>
            <a:endParaRPr lang="en-US" dirty="0"/>
          </a:p>
          <a:p>
            <a:pPr marL="0" indent="0">
              <a:buNone/>
            </a:pPr>
            <a:r>
              <a:rPr lang="tr-TR" dirty="0" smtClean="0"/>
              <a:t>	Kullanıcı </a:t>
            </a:r>
            <a:r>
              <a:rPr lang="tr-TR" dirty="0"/>
              <a:t>tanımları menüsünün alt menüleri şunlardır:</a:t>
            </a:r>
            <a:endParaRPr lang="en-US" dirty="0"/>
          </a:p>
          <a:p>
            <a:r>
              <a:rPr lang="tr-TR" dirty="0" smtClean="0"/>
              <a:t>Bölümler</a:t>
            </a:r>
            <a:endParaRPr lang="en-US" dirty="0"/>
          </a:p>
          <a:p>
            <a:r>
              <a:rPr lang="tr-TR" dirty="0" smtClean="0"/>
              <a:t>Kullanıcı </a:t>
            </a:r>
            <a:r>
              <a:rPr lang="tr-TR" dirty="0"/>
              <a:t>grupları</a:t>
            </a:r>
            <a:endParaRPr lang="en-US" dirty="0"/>
          </a:p>
          <a:p>
            <a:r>
              <a:rPr lang="tr-TR" dirty="0" smtClean="0"/>
              <a:t>Kullanıcı </a:t>
            </a:r>
            <a:r>
              <a:rPr lang="tr-TR" dirty="0"/>
              <a:t>rolleri</a:t>
            </a:r>
            <a:endParaRPr lang="en-US" dirty="0"/>
          </a:p>
          <a:p>
            <a:r>
              <a:rPr lang="tr-TR" dirty="0" smtClean="0"/>
              <a:t>Kullanıcılar</a:t>
            </a:r>
            <a:endParaRPr lang="en-US" dirty="0"/>
          </a:p>
          <a:p>
            <a:endParaRPr lang="en-US" dirty="0"/>
          </a:p>
        </p:txBody>
      </p:sp>
    </p:spTree>
    <p:extLst>
      <p:ext uri="{BB962C8B-B14F-4D97-AF65-F5344CB8AC3E}">
        <p14:creationId xmlns:p14="http://schemas.microsoft.com/office/powerpoint/2010/main" val="33114505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2.2.1.1. </a:t>
            </a:r>
            <a:r>
              <a:rPr lang="tr-TR" b="1" dirty="0" smtClean="0"/>
              <a:t>Kullanıcılar</a:t>
            </a:r>
            <a:endParaRPr lang="en-US" dirty="0"/>
          </a:p>
        </p:txBody>
      </p:sp>
      <p:sp>
        <p:nvSpPr>
          <p:cNvPr id="3" name="İçerik Yer Tutucusu 2"/>
          <p:cNvSpPr>
            <a:spLocks noGrp="1"/>
          </p:cNvSpPr>
          <p:nvPr>
            <p:ph idx="1"/>
          </p:nvPr>
        </p:nvSpPr>
        <p:spPr/>
        <p:txBody>
          <a:bodyPr/>
          <a:lstStyle/>
          <a:p>
            <a:r>
              <a:rPr lang="tr-TR" dirty="0"/>
              <a:t>Yeni bir kullanıcı adı ve şifresinin verildiği bölümdür. Bunun için:</a:t>
            </a:r>
            <a:endParaRPr lang="en-US" dirty="0"/>
          </a:p>
          <a:p>
            <a:pPr lvl="1"/>
            <a:r>
              <a:rPr lang="tr-TR" dirty="0" smtClean="0"/>
              <a:t>Sistem </a:t>
            </a:r>
            <a:r>
              <a:rPr lang="tr-TR" dirty="0"/>
              <a:t>tanımları// kullanıcı tanımları// kullanıcılar menüsüne girilir.</a:t>
            </a:r>
            <a:endParaRPr lang="en-US" dirty="0"/>
          </a:p>
          <a:p>
            <a:pPr lvl="1"/>
            <a:r>
              <a:rPr lang="tr-TR" dirty="0" smtClean="0"/>
              <a:t>Kullanıcılar </a:t>
            </a:r>
            <a:r>
              <a:rPr lang="tr-TR" dirty="0"/>
              <a:t>sekmesinde iken sağ tıklayınız yeni kayıt komutuna tıklayınız </a:t>
            </a:r>
            <a:r>
              <a:rPr lang="tr-TR" dirty="0" smtClean="0"/>
              <a:t>veya</a:t>
            </a:r>
            <a:r>
              <a:rPr lang="tr-TR" dirty="0"/>
              <a:t> </a:t>
            </a:r>
            <a:r>
              <a:rPr lang="tr-TR" dirty="0" smtClean="0"/>
              <a:t>F12 </a:t>
            </a:r>
            <a:r>
              <a:rPr lang="tr-TR" dirty="0"/>
              <a:t>tuşuna basınız.</a:t>
            </a:r>
            <a:endParaRPr lang="en-US" dirty="0"/>
          </a:p>
          <a:p>
            <a:pPr lvl="1"/>
            <a:r>
              <a:rPr lang="tr-TR" dirty="0" smtClean="0"/>
              <a:t>Yeni </a:t>
            </a:r>
            <a:r>
              <a:rPr lang="tr-TR" dirty="0"/>
              <a:t>bir satır açılacaktır. Kullanıcı adını kendi adınız olarak giriniz.</a:t>
            </a:r>
            <a:endParaRPr lang="en-US" dirty="0"/>
          </a:p>
          <a:p>
            <a:pPr lvl="1"/>
            <a:r>
              <a:rPr lang="tr-TR" dirty="0" smtClean="0"/>
              <a:t>Şifrenizi </a:t>
            </a:r>
            <a:r>
              <a:rPr lang="tr-TR" dirty="0"/>
              <a:t>belirleyiniz ve diğer boş alanları doldurunuz.</a:t>
            </a:r>
            <a:endParaRPr lang="en-US" dirty="0"/>
          </a:p>
          <a:p>
            <a:pPr lvl="1"/>
            <a:r>
              <a:rPr lang="tr-TR" dirty="0" smtClean="0"/>
              <a:t>Resim </a:t>
            </a:r>
            <a:r>
              <a:rPr lang="tr-TR" dirty="0"/>
              <a:t>bölümüne geldiğinizde ‘’</a:t>
            </a:r>
            <a:r>
              <a:rPr lang="tr-TR" dirty="0" err="1"/>
              <a:t>no</a:t>
            </a:r>
            <a:r>
              <a:rPr lang="tr-TR" dirty="0"/>
              <a:t> </a:t>
            </a:r>
            <a:r>
              <a:rPr lang="tr-TR" dirty="0" err="1"/>
              <a:t>image</a:t>
            </a:r>
            <a:r>
              <a:rPr lang="tr-TR" dirty="0"/>
              <a:t> data’’ yazılı bir pencere çıkacaktır.</a:t>
            </a:r>
            <a:endParaRPr lang="en-US" dirty="0"/>
          </a:p>
          <a:p>
            <a:pPr lvl="1"/>
            <a:r>
              <a:rPr lang="tr-TR" dirty="0"/>
              <a:t>Burada  sağ  tıklayarak  “</a:t>
            </a:r>
            <a:r>
              <a:rPr lang="tr-TR" dirty="0" err="1"/>
              <a:t>load</a:t>
            </a:r>
            <a:r>
              <a:rPr lang="tr-TR" dirty="0"/>
              <a:t>”  komutuna  tıklayınız.  Resminizin  bulunduğu klasöre giderek resminizi ekleyiniz.</a:t>
            </a:r>
            <a:endParaRPr lang="en-US" dirty="0"/>
          </a:p>
        </p:txBody>
      </p:sp>
    </p:spTree>
    <p:extLst>
      <p:ext uri="{BB962C8B-B14F-4D97-AF65-F5344CB8AC3E}">
        <p14:creationId xmlns:p14="http://schemas.microsoft.com/office/powerpoint/2010/main" val="3688085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120" y="853627"/>
            <a:ext cx="7902865" cy="382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511380" y="4675030"/>
            <a:ext cx="6130344" cy="369332"/>
          </a:xfrm>
          <a:prstGeom prst="rect">
            <a:avLst/>
          </a:prstGeom>
          <a:noFill/>
        </p:spPr>
        <p:txBody>
          <a:bodyPr wrap="square" rtlCol="0">
            <a:spAutoFit/>
          </a:bodyPr>
          <a:lstStyle/>
          <a:p>
            <a:r>
              <a:rPr lang="tr-TR" b="1" dirty="0" smtClean="0"/>
              <a:t>El </a:t>
            </a:r>
            <a:r>
              <a:rPr lang="tr-TR" b="1" dirty="0"/>
              <a:t>terminalinin desteklediği/destekleyebileceği barkod </a:t>
            </a:r>
            <a:r>
              <a:rPr lang="tr-TR" b="1" dirty="0" smtClean="0"/>
              <a:t>örneği</a:t>
            </a:r>
            <a:endParaRPr lang="en-US" dirty="0"/>
          </a:p>
        </p:txBody>
      </p:sp>
    </p:spTree>
    <p:extLst>
      <p:ext uri="{BB962C8B-B14F-4D97-AF65-F5344CB8AC3E}">
        <p14:creationId xmlns:p14="http://schemas.microsoft.com/office/powerpoint/2010/main" val="3353964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223" y="0"/>
            <a:ext cx="10131425" cy="721101"/>
          </a:xfrm>
        </p:spPr>
        <p:txBody>
          <a:bodyPr/>
          <a:lstStyle/>
          <a:p>
            <a:r>
              <a:rPr lang="tr-TR" b="1" dirty="0" smtClean="0"/>
              <a:t>2.2.1.2</a:t>
            </a:r>
            <a:r>
              <a:rPr lang="tr-TR" b="1" dirty="0"/>
              <a:t>. Kullanıcı Rolleri</a:t>
            </a:r>
            <a:endParaRPr lang="en-US" dirty="0"/>
          </a:p>
        </p:txBody>
      </p:sp>
      <p:sp>
        <p:nvSpPr>
          <p:cNvPr id="3" name="İçerik Yer Tutucusu 2"/>
          <p:cNvSpPr>
            <a:spLocks noGrp="1"/>
          </p:cNvSpPr>
          <p:nvPr>
            <p:ph idx="1"/>
          </p:nvPr>
        </p:nvSpPr>
        <p:spPr>
          <a:xfrm>
            <a:off x="273677" y="602762"/>
            <a:ext cx="10131425" cy="2215282"/>
          </a:xfrm>
        </p:spPr>
        <p:txBody>
          <a:bodyPr>
            <a:normAutofit lnSpcReduction="10000"/>
          </a:bodyPr>
          <a:lstStyle/>
          <a:p>
            <a:r>
              <a:rPr lang="tr-TR" dirty="0"/>
              <a:t>Kullanıcıların  yetkileri  rollere  bağlı  olarak  değişebilecektir.  Her  rol  kendi  içinde yetkiler içerecektir.</a:t>
            </a:r>
            <a:endParaRPr lang="en-US" dirty="0"/>
          </a:p>
          <a:p>
            <a:pPr lvl="1"/>
            <a:r>
              <a:rPr lang="tr-TR" dirty="0"/>
              <a:t>Yeni kayıt eklemek için sağ tıklayınız veya F12 tuşuna basınız.</a:t>
            </a:r>
            <a:endParaRPr lang="en-US" dirty="0"/>
          </a:p>
          <a:p>
            <a:pPr lvl="1"/>
            <a:r>
              <a:rPr lang="tr-TR" dirty="0" smtClean="0"/>
              <a:t>Yeni </a:t>
            </a:r>
            <a:r>
              <a:rPr lang="tr-TR" dirty="0"/>
              <a:t>bir satır açılacaktır.</a:t>
            </a:r>
            <a:endParaRPr lang="en-US" dirty="0"/>
          </a:p>
          <a:p>
            <a:pPr lvl="1"/>
            <a:r>
              <a:rPr lang="tr-TR" dirty="0" smtClean="0"/>
              <a:t>Satıra </a:t>
            </a:r>
            <a:r>
              <a:rPr lang="tr-TR" dirty="0"/>
              <a:t>sevk sorumlusunu yazınız.</a:t>
            </a:r>
            <a:endParaRPr lang="en-US" dirty="0"/>
          </a:p>
          <a:p>
            <a:pPr lvl="1"/>
            <a:r>
              <a:rPr lang="tr-TR" dirty="0" err="1" smtClean="0"/>
              <a:t>Tab</a:t>
            </a:r>
            <a:r>
              <a:rPr lang="tr-TR" dirty="0" smtClean="0"/>
              <a:t> </a:t>
            </a:r>
            <a:r>
              <a:rPr lang="tr-TR" dirty="0"/>
              <a:t>tuşuyla diğer sütuna geçerek ilgili işlemlere tik atınız</a:t>
            </a:r>
            <a:r>
              <a:rPr lang="tr-TR" dirty="0" smtClean="0"/>
              <a:t>.</a:t>
            </a:r>
          </a:p>
          <a:p>
            <a:pPr lvl="1"/>
            <a:r>
              <a:rPr lang="tr-TR" dirty="0"/>
              <a:t>Kaydet tuşu yoktur, otomatik olarak kaydeder</a:t>
            </a:r>
            <a:r>
              <a:rPr lang="tr-TR" dirty="0" smtClean="0"/>
              <a:t>.</a:t>
            </a:r>
            <a:endParaRPr lang="en-US" dirty="0"/>
          </a:p>
        </p:txBody>
      </p:sp>
      <p:pic>
        <p:nvPicPr>
          <p:cNvPr id="51224"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6101" y="946874"/>
            <a:ext cx="3451739" cy="19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Metin kutusu 24"/>
          <p:cNvSpPr txBox="1"/>
          <p:nvPr/>
        </p:nvSpPr>
        <p:spPr>
          <a:xfrm>
            <a:off x="9001203" y="2959141"/>
            <a:ext cx="2601533" cy="923330"/>
          </a:xfrm>
          <a:prstGeom prst="rect">
            <a:avLst/>
          </a:prstGeom>
          <a:noFill/>
        </p:spPr>
        <p:txBody>
          <a:bodyPr wrap="square" rtlCol="0">
            <a:spAutoFit/>
          </a:bodyPr>
          <a:lstStyle/>
          <a:p>
            <a:pPr algn="ctr"/>
            <a:r>
              <a:rPr lang="tr-TR" b="1" dirty="0"/>
              <a:t>Depo otomasyon program örneği kayıt </a:t>
            </a:r>
            <a:r>
              <a:rPr lang="tr-TR" b="1" dirty="0" smtClean="0"/>
              <a:t>ekleme</a:t>
            </a:r>
            <a:endParaRPr lang="en-US" dirty="0"/>
          </a:p>
        </p:txBody>
      </p:sp>
      <p:pic>
        <p:nvPicPr>
          <p:cNvPr id="5122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23" y="2895317"/>
            <a:ext cx="7511211" cy="330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Metin kutusu 25"/>
          <p:cNvSpPr txBox="1"/>
          <p:nvPr/>
        </p:nvSpPr>
        <p:spPr>
          <a:xfrm>
            <a:off x="1609859" y="6281677"/>
            <a:ext cx="5409127" cy="369332"/>
          </a:xfrm>
          <a:prstGeom prst="rect">
            <a:avLst/>
          </a:prstGeom>
          <a:noFill/>
        </p:spPr>
        <p:txBody>
          <a:bodyPr wrap="square" rtlCol="0">
            <a:spAutoFit/>
          </a:bodyPr>
          <a:lstStyle/>
          <a:p>
            <a:r>
              <a:rPr lang="tr-TR" b="1" dirty="0"/>
              <a:t>Depo otomasyon program örneği kullanıcı </a:t>
            </a:r>
            <a:r>
              <a:rPr lang="tr-TR" b="1" dirty="0" smtClean="0"/>
              <a:t>rolleri</a:t>
            </a:r>
            <a:endParaRPr lang="en-US" dirty="0"/>
          </a:p>
        </p:txBody>
      </p:sp>
    </p:spTree>
    <p:extLst>
      <p:ext uri="{BB962C8B-B14F-4D97-AF65-F5344CB8AC3E}">
        <p14:creationId xmlns:p14="http://schemas.microsoft.com/office/powerpoint/2010/main" val="1830401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2.2.1.2. Rollere Bağlı </a:t>
            </a:r>
            <a:r>
              <a:rPr lang="tr-TR" b="1" dirty="0" smtClean="0"/>
              <a:t>Yetkilendirme</a:t>
            </a:r>
            <a:endParaRPr lang="en-US" dirty="0"/>
          </a:p>
        </p:txBody>
      </p:sp>
      <p:sp>
        <p:nvSpPr>
          <p:cNvPr id="3" name="İçerik Yer Tutucusu 2"/>
          <p:cNvSpPr>
            <a:spLocks noGrp="1"/>
          </p:cNvSpPr>
          <p:nvPr>
            <p:ph idx="1"/>
          </p:nvPr>
        </p:nvSpPr>
        <p:spPr/>
        <p:txBody>
          <a:bodyPr>
            <a:normAutofit/>
          </a:bodyPr>
          <a:lstStyle/>
          <a:p>
            <a:r>
              <a:rPr lang="tr-TR" dirty="0"/>
              <a:t>Rollere bağlı olarak </a:t>
            </a:r>
            <a:r>
              <a:rPr lang="tr-TR" dirty="0" err="1"/>
              <a:t>transaction</a:t>
            </a:r>
            <a:r>
              <a:rPr lang="tr-TR" dirty="0"/>
              <a:t> bazında yetkiler tanımlanabilecektir. Bu yetkiler ile kullanıcıların “Ekran Görüntüleme, Kayıt Ekleme, Kayıt Düzenleme, Kayıt Silme, Yazıcı Çıktısı Alma ve </a:t>
            </a:r>
            <a:r>
              <a:rPr lang="tr-TR" dirty="0" err="1"/>
              <a:t>Export</a:t>
            </a:r>
            <a:r>
              <a:rPr lang="tr-TR" dirty="0"/>
              <a:t> Etme” yapıp yapamayacakları ve raporları görüntüleyip görüntüleyemeyecekleri tespit edilecektir.</a:t>
            </a:r>
            <a:endParaRPr lang="en-US" dirty="0"/>
          </a:p>
          <a:p>
            <a:r>
              <a:rPr lang="tr-TR" dirty="0" smtClean="0"/>
              <a:t>Yetkilendirme </a:t>
            </a:r>
            <a:r>
              <a:rPr lang="tr-TR" dirty="0"/>
              <a:t>kullanıcı bazında yapılacaktır. Yetkilendirme operasyon bazında olabileceği gibi hiyerarşik yapıda girilen verilerin görünümü düzeyinde de yapılabilir.</a:t>
            </a:r>
            <a:endParaRPr lang="en-US" dirty="0"/>
          </a:p>
          <a:p>
            <a:pPr lvl="1"/>
            <a:r>
              <a:rPr lang="tr-TR" dirty="0" smtClean="0"/>
              <a:t>Bunun </a:t>
            </a:r>
            <a:r>
              <a:rPr lang="tr-TR" dirty="0"/>
              <a:t>için tüm roller sekmesinden sevk sorumlusu tıklanır.</a:t>
            </a:r>
            <a:endParaRPr lang="en-US" dirty="0"/>
          </a:p>
          <a:p>
            <a:pPr lvl="1"/>
            <a:r>
              <a:rPr lang="tr-TR" dirty="0" smtClean="0"/>
              <a:t>Kullanıcı </a:t>
            </a:r>
            <a:r>
              <a:rPr lang="tr-TR" dirty="0"/>
              <a:t>rolleri sekmesine tıklanır.</a:t>
            </a:r>
            <a:endParaRPr lang="en-US" dirty="0"/>
          </a:p>
          <a:p>
            <a:pPr lvl="1"/>
            <a:r>
              <a:rPr lang="tr-TR" dirty="0" smtClean="0"/>
              <a:t>Kullanıcı </a:t>
            </a:r>
            <a:r>
              <a:rPr lang="tr-TR" dirty="0"/>
              <a:t>roller sekmesinin yanında sevk sorumlusu yazar ve aşağıdaki pencere gelir.</a:t>
            </a:r>
            <a:endParaRPr lang="en-US" dirty="0"/>
          </a:p>
          <a:p>
            <a:pPr lvl="1"/>
            <a:r>
              <a:rPr lang="tr-TR" dirty="0" smtClean="0"/>
              <a:t>İstenen </a:t>
            </a:r>
            <a:r>
              <a:rPr lang="tr-TR" dirty="0"/>
              <a:t>görevlere tik atılarak yetki verilmiş olur.</a:t>
            </a:r>
            <a:endParaRPr lang="en-US" dirty="0"/>
          </a:p>
          <a:p>
            <a:endParaRPr lang="en-US" dirty="0"/>
          </a:p>
        </p:txBody>
      </p:sp>
    </p:spTree>
    <p:extLst>
      <p:ext uri="{BB962C8B-B14F-4D97-AF65-F5344CB8AC3E}">
        <p14:creationId xmlns:p14="http://schemas.microsoft.com/office/powerpoint/2010/main" val="188356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 Ürün İle İlgili </a:t>
            </a:r>
            <a:r>
              <a:rPr lang="tr-TR" b="1" dirty="0" smtClean="0"/>
              <a:t>Tanımlamalar</a:t>
            </a:r>
            <a:endParaRPr lang="en-US" dirty="0"/>
          </a:p>
        </p:txBody>
      </p:sp>
      <p:sp>
        <p:nvSpPr>
          <p:cNvPr id="3" name="İçerik Yer Tutucusu 2"/>
          <p:cNvSpPr>
            <a:spLocks noGrp="1"/>
          </p:cNvSpPr>
          <p:nvPr>
            <p:ph idx="1"/>
          </p:nvPr>
        </p:nvSpPr>
        <p:spPr/>
        <p:txBody>
          <a:bodyPr/>
          <a:lstStyle/>
          <a:p>
            <a:r>
              <a:rPr lang="tr-TR" dirty="0"/>
              <a:t>Programın içinde hareket gören ya da görecek olan tüm mamul ve yarı mamullere ait bilgiler tanımlanacaktır. Bu bilgilerin muhasebe paketinde tanımlı olanları uyum ile alınacaktır. Muhasebe paketinde tanımlı olmayan ve uygulamanın </a:t>
            </a:r>
            <a:r>
              <a:rPr lang="tr-TR" dirty="0" err="1"/>
              <a:t>operasyonel</a:t>
            </a:r>
            <a:r>
              <a:rPr lang="tr-TR" dirty="0"/>
              <a:t> işleyişinde gerekli olanlar ise uygulama tanım ekranlarından girilecektir.</a:t>
            </a:r>
            <a:endParaRPr lang="en-US" dirty="0"/>
          </a:p>
          <a:p>
            <a:endParaRPr lang="en-US" dirty="0"/>
          </a:p>
        </p:txBody>
      </p:sp>
    </p:spTree>
    <p:extLst>
      <p:ext uri="{BB962C8B-B14F-4D97-AF65-F5344CB8AC3E}">
        <p14:creationId xmlns:p14="http://schemas.microsoft.com/office/powerpoint/2010/main" val="40548863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2464" y="244699"/>
            <a:ext cx="10131425" cy="626772"/>
          </a:xfrm>
        </p:spPr>
        <p:txBody>
          <a:bodyPr>
            <a:normAutofit fontScale="90000"/>
          </a:bodyPr>
          <a:lstStyle/>
          <a:p>
            <a:r>
              <a:rPr lang="tr-TR" b="1" dirty="0"/>
              <a:t>2.2.2.1. Ürün Tanımları (Özet</a:t>
            </a:r>
            <a:r>
              <a:rPr lang="tr-TR" b="1" dirty="0" smtClean="0"/>
              <a:t>)</a:t>
            </a:r>
            <a:endParaRPr lang="en-US" dirty="0"/>
          </a:p>
        </p:txBody>
      </p:sp>
      <p:sp>
        <p:nvSpPr>
          <p:cNvPr id="3" name="İçerik Yer Tutucusu 2"/>
          <p:cNvSpPr>
            <a:spLocks noGrp="1"/>
          </p:cNvSpPr>
          <p:nvPr>
            <p:ph idx="1"/>
          </p:nvPr>
        </p:nvSpPr>
        <p:spPr>
          <a:xfrm>
            <a:off x="402464" y="1399504"/>
            <a:ext cx="4869759" cy="4692203"/>
          </a:xfrm>
        </p:spPr>
        <p:txBody>
          <a:bodyPr>
            <a:normAutofit/>
          </a:bodyPr>
          <a:lstStyle/>
          <a:p>
            <a:r>
              <a:rPr lang="tr-TR" dirty="0"/>
              <a:t>Tüm ürünlerin aynı anda </a:t>
            </a:r>
            <a:r>
              <a:rPr lang="tr-TR" dirty="0" err="1"/>
              <a:t>görülmelisini</a:t>
            </a:r>
            <a:r>
              <a:rPr lang="tr-TR" dirty="0"/>
              <a:t> sağlar. Bunun için:</a:t>
            </a:r>
            <a:endParaRPr lang="en-US" dirty="0"/>
          </a:p>
          <a:p>
            <a:r>
              <a:rPr lang="tr-TR" dirty="0" smtClean="0"/>
              <a:t>Menüden </a:t>
            </a:r>
            <a:r>
              <a:rPr lang="tr-TR" dirty="0"/>
              <a:t>sistem tanımları// ürün ile ilgili tanımlamalar</a:t>
            </a:r>
            <a:endParaRPr lang="en-US" dirty="0"/>
          </a:p>
          <a:p>
            <a:r>
              <a:rPr lang="tr-TR" dirty="0" smtClean="0"/>
              <a:t>Ürünler </a:t>
            </a:r>
            <a:r>
              <a:rPr lang="tr-TR" dirty="0"/>
              <a:t>bölümüne tıklanır.</a:t>
            </a:r>
            <a:endParaRPr lang="en-US" dirty="0"/>
          </a:p>
          <a:p>
            <a:r>
              <a:rPr lang="tr-TR" dirty="0" smtClean="0"/>
              <a:t>Tüm </a:t>
            </a:r>
            <a:r>
              <a:rPr lang="tr-TR" dirty="0"/>
              <a:t>ürünleri görmek için sorgulama yap (F5) tuşuna tıklayınız</a:t>
            </a:r>
            <a:r>
              <a:rPr lang="tr-TR" dirty="0" smtClean="0"/>
              <a:t>.</a:t>
            </a:r>
          </a:p>
          <a:p>
            <a:r>
              <a:rPr lang="tr-TR" dirty="0"/>
              <a:t>Tüm ürünler alt alta satır olarak karşınıza gelir</a:t>
            </a:r>
            <a:r>
              <a:rPr lang="tr-TR" dirty="0" smtClean="0"/>
              <a:t>.</a:t>
            </a:r>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176" y="1399504"/>
            <a:ext cx="6215732" cy="401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161253" y="5573141"/>
            <a:ext cx="4829577" cy="369332"/>
          </a:xfrm>
          <a:prstGeom prst="rect">
            <a:avLst/>
          </a:prstGeom>
          <a:noFill/>
        </p:spPr>
        <p:txBody>
          <a:bodyPr wrap="square" rtlCol="0">
            <a:spAutoFit/>
          </a:bodyPr>
          <a:lstStyle/>
          <a:p>
            <a:pPr algn="ctr"/>
            <a:r>
              <a:rPr lang="tr-TR" b="1" dirty="0"/>
              <a:t>Depo ürün tanımlamaları </a:t>
            </a:r>
            <a:r>
              <a:rPr lang="tr-TR" b="1" dirty="0" smtClean="0"/>
              <a:t>ekranı</a:t>
            </a:r>
            <a:endParaRPr lang="en-US" dirty="0"/>
          </a:p>
        </p:txBody>
      </p:sp>
    </p:spTree>
    <p:extLst>
      <p:ext uri="{BB962C8B-B14F-4D97-AF65-F5344CB8AC3E}">
        <p14:creationId xmlns:p14="http://schemas.microsoft.com/office/powerpoint/2010/main" val="3285855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2.2.2.2. Ürün Tanımları (</a:t>
            </a:r>
            <a:r>
              <a:rPr lang="tr-TR" b="1" dirty="0" smtClean="0"/>
              <a:t>Detaylı)</a:t>
            </a:r>
            <a:endParaRPr lang="en-US" dirty="0"/>
          </a:p>
        </p:txBody>
      </p:sp>
      <p:sp>
        <p:nvSpPr>
          <p:cNvPr id="3" name="İçerik Yer Tutucusu 2"/>
          <p:cNvSpPr>
            <a:spLocks noGrp="1"/>
          </p:cNvSpPr>
          <p:nvPr>
            <p:ph idx="1"/>
          </p:nvPr>
        </p:nvSpPr>
        <p:spPr>
          <a:xfrm>
            <a:off x="685802" y="2142067"/>
            <a:ext cx="3924836" cy="3649133"/>
          </a:xfrm>
        </p:spPr>
        <p:txBody>
          <a:bodyPr/>
          <a:lstStyle/>
          <a:p>
            <a:r>
              <a:rPr lang="tr-TR" dirty="0"/>
              <a:t>Sadece bir ürünü görmek ve üzerinde değişiklik yapmak için:</a:t>
            </a:r>
            <a:endParaRPr lang="en-US" dirty="0"/>
          </a:p>
          <a:p>
            <a:pPr lvl="1"/>
            <a:r>
              <a:rPr lang="tr-TR" dirty="0" smtClean="0"/>
              <a:t>Sağ </a:t>
            </a:r>
            <a:r>
              <a:rPr lang="tr-TR" dirty="0"/>
              <a:t>tıklayınız.</a:t>
            </a:r>
            <a:endParaRPr lang="en-US" dirty="0"/>
          </a:p>
          <a:p>
            <a:pPr lvl="1"/>
            <a:r>
              <a:rPr lang="tr-TR" dirty="0" smtClean="0"/>
              <a:t>Kayıt </a:t>
            </a:r>
            <a:r>
              <a:rPr lang="tr-TR" dirty="0"/>
              <a:t>düzenle (F6) tıklayınız.</a:t>
            </a:r>
            <a:endParaRPr lang="en-US" dirty="0"/>
          </a:p>
          <a:p>
            <a:pPr lvl="1"/>
            <a:r>
              <a:rPr lang="tr-TR" dirty="0" smtClean="0"/>
              <a:t>Ürün </a:t>
            </a:r>
            <a:r>
              <a:rPr lang="tr-TR" dirty="0"/>
              <a:t>tanımları detaylı olarak karşınıza gelir.</a:t>
            </a:r>
            <a:endParaRPr lang="en-US" dirty="0"/>
          </a:p>
          <a:p>
            <a:pPr lvl="1"/>
            <a:r>
              <a:rPr lang="tr-TR" dirty="0" smtClean="0"/>
              <a:t>Tekrar </a:t>
            </a:r>
            <a:r>
              <a:rPr lang="tr-TR" dirty="0"/>
              <a:t>ürünleri toplu görmek için sağ tıklayıp özet göster (F7) tuşuna tıklayınız.</a:t>
            </a:r>
            <a:endParaRPr lang="en-US" dirty="0"/>
          </a:p>
          <a:p>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123" y="1716479"/>
            <a:ext cx="4156702" cy="407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106172" y="5937161"/>
            <a:ext cx="4082603" cy="369332"/>
          </a:xfrm>
          <a:prstGeom prst="rect">
            <a:avLst/>
          </a:prstGeom>
          <a:noFill/>
        </p:spPr>
        <p:txBody>
          <a:bodyPr wrap="square" rtlCol="0">
            <a:spAutoFit/>
          </a:bodyPr>
          <a:lstStyle/>
          <a:p>
            <a:pPr algn="ctr"/>
            <a:r>
              <a:rPr lang="tr-TR" b="1" dirty="0"/>
              <a:t>Depo detaylı ürün tanımlamaları ekranı</a:t>
            </a:r>
            <a:endParaRPr lang="en-US" dirty="0"/>
          </a:p>
        </p:txBody>
      </p:sp>
    </p:spTree>
    <p:extLst>
      <p:ext uri="{BB962C8B-B14F-4D97-AF65-F5344CB8AC3E}">
        <p14:creationId xmlns:p14="http://schemas.microsoft.com/office/powerpoint/2010/main" val="3473987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2.2.2.3. Birim </a:t>
            </a:r>
            <a:r>
              <a:rPr lang="tr-TR" b="1" dirty="0" smtClean="0"/>
              <a:t>Tanımları</a:t>
            </a:r>
            <a:endParaRPr lang="en-US" dirty="0"/>
          </a:p>
        </p:txBody>
      </p:sp>
      <p:sp>
        <p:nvSpPr>
          <p:cNvPr id="3" name="İçerik Yer Tutucusu 2"/>
          <p:cNvSpPr>
            <a:spLocks noGrp="1"/>
          </p:cNvSpPr>
          <p:nvPr>
            <p:ph idx="1"/>
          </p:nvPr>
        </p:nvSpPr>
        <p:spPr>
          <a:xfrm>
            <a:off x="376709" y="1484156"/>
            <a:ext cx="2933162" cy="4207218"/>
          </a:xfrm>
        </p:spPr>
        <p:txBody>
          <a:bodyPr/>
          <a:lstStyle/>
          <a:p>
            <a:r>
              <a:rPr lang="tr-TR" dirty="0"/>
              <a:t>Programda tanımlanan tüm ürünlerin işletme/depo içinde hareket görebilecekleri birimler ve bu birimlerin birbirleri arasındaki dönüşümlerinin tanımlandığı ekranlardır. Bu ekranlarda ihtiyaç duyulan kadar farklı birim tanımlanabilmektedir.</a:t>
            </a:r>
            <a:endParaRPr lang="en-US"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964" y="2142067"/>
            <a:ext cx="8171924" cy="289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631427" y="5109663"/>
            <a:ext cx="4146997" cy="369332"/>
          </a:xfrm>
          <a:prstGeom prst="rect">
            <a:avLst/>
          </a:prstGeom>
          <a:noFill/>
        </p:spPr>
        <p:txBody>
          <a:bodyPr wrap="square" rtlCol="0">
            <a:spAutoFit/>
          </a:bodyPr>
          <a:lstStyle/>
          <a:p>
            <a:pPr algn="ctr"/>
            <a:r>
              <a:rPr lang="tr-TR" b="1" dirty="0"/>
              <a:t>Birim tanımları ekranı</a:t>
            </a:r>
            <a:endParaRPr lang="en-US" dirty="0"/>
          </a:p>
        </p:txBody>
      </p:sp>
    </p:spTree>
    <p:extLst>
      <p:ext uri="{BB962C8B-B14F-4D97-AF65-F5344CB8AC3E}">
        <p14:creationId xmlns:p14="http://schemas.microsoft.com/office/powerpoint/2010/main" val="38944635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2.2.2.4. Tehlike Sınıf </a:t>
            </a:r>
            <a:r>
              <a:rPr lang="tr-TR" b="1" dirty="0" smtClean="0"/>
              <a:t>Tanımları</a:t>
            </a:r>
            <a:endParaRPr lang="en-US" dirty="0"/>
          </a:p>
        </p:txBody>
      </p:sp>
      <p:sp>
        <p:nvSpPr>
          <p:cNvPr id="3" name="İçerik Yer Tutucusu 2"/>
          <p:cNvSpPr>
            <a:spLocks noGrp="1"/>
          </p:cNvSpPr>
          <p:nvPr>
            <p:ph idx="1"/>
          </p:nvPr>
        </p:nvSpPr>
        <p:spPr>
          <a:xfrm>
            <a:off x="685801" y="2065867"/>
            <a:ext cx="2894526" cy="3537516"/>
          </a:xfrm>
        </p:spPr>
        <p:txBody>
          <a:bodyPr/>
          <a:lstStyle/>
          <a:p>
            <a:r>
              <a:rPr lang="tr-TR" dirty="0"/>
              <a:t>Programda tanımlanan tüm ürünlerin var ise tehlike sınıfları, güvenlik ve risk </a:t>
            </a:r>
            <a:r>
              <a:rPr lang="tr-TR" dirty="0" smtClean="0"/>
              <a:t>kodları sistemde tanımlanabilmektedir.</a:t>
            </a:r>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800" y="1942473"/>
            <a:ext cx="7527791" cy="378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097282" y="5885645"/>
            <a:ext cx="5330826" cy="369332"/>
          </a:xfrm>
          <a:prstGeom prst="rect">
            <a:avLst/>
          </a:prstGeom>
          <a:noFill/>
        </p:spPr>
        <p:txBody>
          <a:bodyPr wrap="square" rtlCol="0">
            <a:spAutoFit/>
          </a:bodyPr>
          <a:lstStyle/>
          <a:p>
            <a:pPr algn="ctr"/>
            <a:r>
              <a:rPr lang="tr-TR" b="1" dirty="0"/>
              <a:t>Tehlike sınıfı tanımları ekranı</a:t>
            </a:r>
            <a:endParaRPr lang="en-US" dirty="0"/>
          </a:p>
        </p:txBody>
      </p:sp>
    </p:spTree>
    <p:extLst>
      <p:ext uri="{BB962C8B-B14F-4D97-AF65-F5344CB8AC3E}">
        <p14:creationId xmlns:p14="http://schemas.microsoft.com/office/powerpoint/2010/main" val="2143463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2.2.2.5. Yan Yana Gelme Kural </a:t>
            </a:r>
            <a:r>
              <a:rPr lang="tr-TR" b="1" dirty="0" smtClean="0"/>
              <a:t>Tanımları</a:t>
            </a:r>
            <a:endParaRPr lang="en-US" dirty="0"/>
          </a:p>
        </p:txBody>
      </p:sp>
      <p:sp>
        <p:nvSpPr>
          <p:cNvPr id="3" name="İçerik Yer Tutucusu 2"/>
          <p:cNvSpPr>
            <a:spLocks noGrp="1"/>
          </p:cNvSpPr>
          <p:nvPr>
            <p:ph idx="1"/>
          </p:nvPr>
        </p:nvSpPr>
        <p:spPr>
          <a:xfrm>
            <a:off x="685801" y="2142067"/>
            <a:ext cx="3113467" cy="3649133"/>
          </a:xfrm>
        </p:spPr>
        <p:txBody>
          <a:bodyPr/>
          <a:lstStyle/>
          <a:p>
            <a:r>
              <a:rPr lang="tr-TR" dirty="0"/>
              <a:t>Programda tanımlanan tüm ürünlerin depo içinde bir arada olmamasına ait kurallar tanımlanabilmektedir. Operasyonlar sırasında sistem, yapılan bu tanımlamalara göre yer bulma kararlarını </a:t>
            </a:r>
            <a:r>
              <a:rPr lang="tr-TR" dirty="0" smtClean="0"/>
              <a:t>vermektedir.</a:t>
            </a:r>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333" y="2142067"/>
            <a:ext cx="7155891" cy="351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587772" y="5791200"/>
            <a:ext cx="5949012" cy="369332"/>
          </a:xfrm>
          <a:prstGeom prst="rect">
            <a:avLst/>
          </a:prstGeom>
          <a:noFill/>
        </p:spPr>
        <p:txBody>
          <a:bodyPr wrap="square" rtlCol="0">
            <a:spAutoFit/>
          </a:bodyPr>
          <a:lstStyle/>
          <a:p>
            <a:pPr algn="ctr"/>
            <a:r>
              <a:rPr lang="tr-TR" b="1" dirty="0"/>
              <a:t>Yan yana gelme kural tanımları ekranı</a:t>
            </a:r>
            <a:endParaRPr lang="en-US" dirty="0"/>
          </a:p>
        </p:txBody>
      </p:sp>
    </p:spTree>
    <p:extLst>
      <p:ext uri="{BB962C8B-B14F-4D97-AF65-F5344CB8AC3E}">
        <p14:creationId xmlns:p14="http://schemas.microsoft.com/office/powerpoint/2010/main" val="32036509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2.2.2.6. İkame Ürün </a:t>
            </a:r>
            <a:r>
              <a:rPr lang="tr-TR" b="1" dirty="0" smtClean="0"/>
              <a:t>Tanımları</a:t>
            </a:r>
            <a:endParaRPr lang="en-US" dirty="0"/>
          </a:p>
        </p:txBody>
      </p:sp>
      <p:sp>
        <p:nvSpPr>
          <p:cNvPr id="3" name="İçerik Yer Tutucusu 2"/>
          <p:cNvSpPr>
            <a:spLocks noGrp="1"/>
          </p:cNvSpPr>
          <p:nvPr>
            <p:ph idx="1"/>
          </p:nvPr>
        </p:nvSpPr>
        <p:spPr>
          <a:xfrm>
            <a:off x="685801" y="2142067"/>
            <a:ext cx="2881647" cy="3666305"/>
          </a:xfrm>
        </p:spPr>
        <p:txBody>
          <a:bodyPr/>
          <a:lstStyle/>
          <a:p>
            <a:r>
              <a:rPr lang="tr-TR" dirty="0"/>
              <a:t>Programda   tanımlanan   tüm   ürünlerin   ürün   ağacından   bağımsız   olarak   belirli miktarlarda birleşme ve dönüşümlerinin tanımlandığı </a:t>
            </a:r>
            <a:r>
              <a:rPr lang="tr-TR" dirty="0" smtClean="0"/>
              <a:t>ekranlardır.</a:t>
            </a:r>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448" y="2142067"/>
            <a:ext cx="7727324" cy="31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022760" y="5464798"/>
            <a:ext cx="4713668" cy="369332"/>
          </a:xfrm>
          <a:prstGeom prst="rect">
            <a:avLst/>
          </a:prstGeom>
          <a:noFill/>
        </p:spPr>
        <p:txBody>
          <a:bodyPr wrap="square" rtlCol="0">
            <a:spAutoFit/>
          </a:bodyPr>
          <a:lstStyle/>
          <a:p>
            <a:pPr algn="ctr"/>
            <a:r>
              <a:rPr lang="tr-TR" b="1" dirty="0" smtClean="0"/>
              <a:t> </a:t>
            </a:r>
            <a:r>
              <a:rPr lang="tr-TR" b="1" dirty="0"/>
              <a:t>İkame ürün tanımları </a:t>
            </a:r>
            <a:r>
              <a:rPr lang="tr-TR" b="1" dirty="0" smtClean="0"/>
              <a:t>ekranı</a:t>
            </a:r>
            <a:endParaRPr lang="en-US" dirty="0"/>
          </a:p>
        </p:txBody>
      </p:sp>
    </p:spTree>
    <p:extLst>
      <p:ext uri="{BB962C8B-B14F-4D97-AF65-F5344CB8AC3E}">
        <p14:creationId xmlns:p14="http://schemas.microsoft.com/office/powerpoint/2010/main" val="30657410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2.2.2.7. Muadil Ürün </a:t>
            </a:r>
            <a:r>
              <a:rPr lang="tr-TR" b="1" dirty="0" smtClean="0"/>
              <a:t>Tanımları</a:t>
            </a:r>
            <a:endParaRPr lang="en-US" dirty="0"/>
          </a:p>
        </p:txBody>
      </p:sp>
      <p:sp>
        <p:nvSpPr>
          <p:cNvPr id="3" name="İçerik Yer Tutucusu 2"/>
          <p:cNvSpPr>
            <a:spLocks noGrp="1"/>
          </p:cNvSpPr>
          <p:nvPr>
            <p:ph idx="1"/>
          </p:nvPr>
        </p:nvSpPr>
        <p:spPr>
          <a:xfrm>
            <a:off x="685802" y="2142067"/>
            <a:ext cx="3963472" cy="4026913"/>
          </a:xfrm>
        </p:spPr>
        <p:txBody>
          <a:bodyPr/>
          <a:lstStyle/>
          <a:p>
            <a:r>
              <a:rPr lang="tr-TR" dirty="0"/>
              <a:t>Muadil(benzer) ürün, ürünün yerine geçebilecek diğer ürüne verilen addır. Örneğin x firmasının malı kalmadıysa y firmasının malı verilebilir. Bu durumda y malı,   x malın muadili yerine geçer.</a:t>
            </a:r>
            <a:endParaRPr lang="en-US" dirty="0"/>
          </a:p>
          <a:p>
            <a:r>
              <a:rPr lang="tr-TR" dirty="0"/>
              <a:t>Programda tanımlanan tüm ürünlerin var ise muadil ürünleri tanımlanabilmektedir. Bu özellik sevkiyat sırasında ilgili ürün ya da muadillerinin sevk edilmesine verilecek karar için gerekli olmaktadır</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274" y="2591827"/>
            <a:ext cx="7091112" cy="28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398227" y="5636584"/>
            <a:ext cx="3593206" cy="369332"/>
          </a:xfrm>
          <a:prstGeom prst="rect">
            <a:avLst/>
          </a:prstGeom>
          <a:noFill/>
        </p:spPr>
        <p:txBody>
          <a:bodyPr wrap="square" rtlCol="0">
            <a:spAutoFit/>
          </a:bodyPr>
          <a:lstStyle/>
          <a:p>
            <a:pPr algn="ctr"/>
            <a:r>
              <a:rPr lang="tr-TR" b="1" dirty="0"/>
              <a:t>Muadil ürün tanımları ekranı</a:t>
            </a:r>
            <a:endParaRPr lang="en-US" dirty="0"/>
          </a:p>
        </p:txBody>
      </p:sp>
    </p:spTree>
    <p:extLst>
      <p:ext uri="{BB962C8B-B14F-4D97-AF65-F5344CB8AC3E}">
        <p14:creationId xmlns:p14="http://schemas.microsoft.com/office/powerpoint/2010/main" val="374950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1.2. El Terminalinin Pilinin Takılması ve Şarj </a:t>
            </a:r>
            <a:r>
              <a:rPr lang="tr-TR" b="1" dirty="0" smtClean="0"/>
              <a:t>Edilmesi</a:t>
            </a:r>
            <a:endParaRPr lang="en-US" dirty="0"/>
          </a:p>
        </p:txBody>
      </p:sp>
      <p:sp>
        <p:nvSpPr>
          <p:cNvPr id="3" name="İçerik Yer Tutucusu 2"/>
          <p:cNvSpPr>
            <a:spLocks noGrp="1"/>
          </p:cNvSpPr>
          <p:nvPr>
            <p:ph idx="1"/>
          </p:nvPr>
        </p:nvSpPr>
        <p:spPr>
          <a:xfrm>
            <a:off x="685801" y="2142068"/>
            <a:ext cx="10131425" cy="1051894"/>
          </a:xfrm>
        </p:spPr>
        <p:txBody>
          <a:bodyPr/>
          <a:lstStyle/>
          <a:p>
            <a:r>
              <a:rPr lang="tr-TR" dirty="0"/>
              <a:t>Aşağıdaki şekilde de görüldüğü gibi </a:t>
            </a:r>
            <a:r>
              <a:rPr lang="tr-TR" dirty="0" err="1"/>
              <a:t>Pdl’nin</a:t>
            </a:r>
            <a:r>
              <a:rPr lang="tr-TR" dirty="0"/>
              <a:t> arka kısımdaki pil kapağı </a:t>
            </a:r>
            <a:r>
              <a:rPr lang="tr-TR" dirty="0" smtClean="0"/>
              <a:t>üzerindeki </a:t>
            </a:r>
            <a:r>
              <a:rPr lang="tr-TR" dirty="0"/>
              <a:t>1 </a:t>
            </a:r>
            <a:r>
              <a:rPr lang="tr-TR" dirty="0" err="1" smtClean="0"/>
              <a:t>no’lu</a:t>
            </a:r>
            <a:r>
              <a:rPr lang="tr-TR" dirty="0" smtClean="0"/>
              <a:t> </a:t>
            </a:r>
            <a:r>
              <a:rPr lang="tr-TR" dirty="0"/>
              <a:t>tırnağı aşağı bastırın ve 2 </a:t>
            </a:r>
            <a:r>
              <a:rPr lang="tr-TR" dirty="0" err="1" smtClean="0"/>
              <a:t>no’lu</a:t>
            </a:r>
            <a:r>
              <a:rPr lang="tr-TR" dirty="0" smtClean="0"/>
              <a:t> </a:t>
            </a:r>
            <a:r>
              <a:rPr lang="tr-TR" dirty="0"/>
              <a:t>ok yönünde bastırarak çıkartınız</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650" y="3193962"/>
            <a:ext cx="2294228" cy="176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878" y="3193961"/>
            <a:ext cx="5115305" cy="176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489383" y="5100034"/>
            <a:ext cx="2524259" cy="369332"/>
          </a:xfrm>
          <a:prstGeom prst="rect">
            <a:avLst/>
          </a:prstGeom>
          <a:noFill/>
        </p:spPr>
        <p:txBody>
          <a:bodyPr wrap="square" rtlCol="0">
            <a:spAutoFit/>
          </a:bodyPr>
          <a:lstStyle/>
          <a:p>
            <a:r>
              <a:rPr lang="tr-TR" b="1" dirty="0"/>
              <a:t>El terminali pili takılması</a:t>
            </a:r>
            <a:endParaRPr lang="en-US" dirty="0"/>
          </a:p>
        </p:txBody>
      </p:sp>
    </p:spTree>
    <p:extLst>
      <p:ext uri="{BB962C8B-B14F-4D97-AF65-F5344CB8AC3E}">
        <p14:creationId xmlns:p14="http://schemas.microsoft.com/office/powerpoint/2010/main" val="24001545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2.2.2.8. Ürün Ağacı </a:t>
            </a:r>
            <a:r>
              <a:rPr lang="tr-TR" b="1" dirty="0" smtClean="0"/>
              <a:t>Tanımları</a:t>
            </a:r>
            <a:endParaRPr lang="en-US" dirty="0"/>
          </a:p>
        </p:txBody>
      </p:sp>
      <p:sp>
        <p:nvSpPr>
          <p:cNvPr id="3" name="İçerik Yer Tutucusu 2"/>
          <p:cNvSpPr>
            <a:spLocks noGrp="1"/>
          </p:cNvSpPr>
          <p:nvPr>
            <p:ph idx="1"/>
          </p:nvPr>
        </p:nvSpPr>
        <p:spPr>
          <a:xfrm>
            <a:off x="685802" y="2142068"/>
            <a:ext cx="3396802" cy="3473122"/>
          </a:xfrm>
        </p:spPr>
        <p:txBody>
          <a:bodyPr/>
          <a:lstStyle/>
          <a:p>
            <a:r>
              <a:rPr lang="tr-TR" dirty="0"/>
              <a:t>Programda bulunan tüm ürünlerin ürün ağaçları tanımlanabilmektedir.</a:t>
            </a:r>
            <a:endParaRPr lang="en-U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031" y="2142068"/>
            <a:ext cx="7439225" cy="341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836510" y="5637785"/>
            <a:ext cx="3374265" cy="369332"/>
          </a:xfrm>
          <a:prstGeom prst="rect">
            <a:avLst/>
          </a:prstGeom>
          <a:noFill/>
        </p:spPr>
        <p:txBody>
          <a:bodyPr wrap="square" rtlCol="0">
            <a:spAutoFit/>
          </a:bodyPr>
          <a:lstStyle/>
          <a:p>
            <a:pPr algn="ctr"/>
            <a:r>
              <a:rPr lang="tr-TR" b="1" dirty="0"/>
              <a:t>Ürün ağacı tanımları </a:t>
            </a:r>
            <a:r>
              <a:rPr lang="tr-TR" b="1" dirty="0" smtClean="0"/>
              <a:t>ekranı</a:t>
            </a:r>
            <a:endParaRPr lang="en-US" dirty="0"/>
          </a:p>
        </p:txBody>
      </p:sp>
    </p:spTree>
    <p:extLst>
      <p:ext uri="{BB962C8B-B14F-4D97-AF65-F5344CB8AC3E}">
        <p14:creationId xmlns:p14="http://schemas.microsoft.com/office/powerpoint/2010/main" val="39614416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2.2.2.9. Ürün </a:t>
            </a:r>
            <a:r>
              <a:rPr lang="tr-TR" b="1" dirty="0" smtClean="0"/>
              <a:t>Kategorileri</a:t>
            </a:r>
            <a:endParaRPr lang="en-US" dirty="0"/>
          </a:p>
        </p:txBody>
      </p:sp>
      <p:sp>
        <p:nvSpPr>
          <p:cNvPr id="3" name="İçerik Yer Tutucusu 2"/>
          <p:cNvSpPr>
            <a:spLocks noGrp="1"/>
          </p:cNvSpPr>
          <p:nvPr>
            <p:ph idx="1"/>
          </p:nvPr>
        </p:nvSpPr>
        <p:spPr>
          <a:xfrm>
            <a:off x="685802" y="2142068"/>
            <a:ext cx="3049072" cy="3473122"/>
          </a:xfrm>
        </p:spPr>
        <p:txBody>
          <a:bodyPr/>
          <a:lstStyle/>
          <a:p>
            <a:r>
              <a:rPr lang="tr-TR" dirty="0"/>
              <a:t>Programda tanımlanan tüm ürünlerin kategorileri tanımlanabilmektedir. Bu tanım yerleştirme sırasında ürünleri aynı ya da yakın  yerlere yerleştirme ya da yerleştirmeme kararları için </a:t>
            </a:r>
            <a:r>
              <a:rPr lang="tr-TR" dirty="0" smtClean="0"/>
              <a:t>kullanılmaktadır.</a:t>
            </a:r>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276" y="2281148"/>
            <a:ext cx="6962708" cy="32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370200" y="5615190"/>
            <a:ext cx="4628859" cy="369332"/>
          </a:xfrm>
          <a:prstGeom prst="rect">
            <a:avLst/>
          </a:prstGeom>
          <a:noFill/>
        </p:spPr>
        <p:txBody>
          <a:bodyPr wrap="square" rtlCol="0">
            <a:spAutoFit/>
          </a:bodyPr>
          <a:lstStyle/>
          <a:p>
            <a:pPr algn="ctr"/>
            <a:r>
              <a:rPr lang="tr-TR" dirty="0" smtClean="0"/>
              <a:t>Ürün kategorilerini tanımlama ekranı</a:t>
            </a:r>
            <a:endParaRPr lang="en-US" dirty="0"/>
          </a:p>
        </p:txBody>
      </p:sp>
    </p:spTree>
    <p:extLst>
      <p:ext uri="{BB962C8B-B14F-4D97-AF65-F5344CB8AC3E}">
        <p14:creationId xmlns:p14="http://schemas.microsoft.com/office/powerpoint/2010/main" val="21159749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2.2.2.10. Ürün Ekstra </a:t>
            </a:r>
            <a:r>
              <a:rPr lang="tr-TR" b="1" dirty="0" smtClean="0"/>
              <a:t>Özellikleri</a:t>
            </a:r>
            <a:endParaRPr lang="en-US" dirty="0"/>
          </a:p>
        </p:txBody>
      </p:sp>
      <p:sp>
        <p:nvSpPr>
          <p:cNvPr id="3" name="İçerik Yer Tutucusu 2"/>
          <p:cNvSpPr>
            <a:spLocks noGrp="1"/>
          </p:cNvSpPr>
          <p:nvPr>
            <p:ph idx="1"/>
          </p:nvPr>
        </p:nvSpPr>
        <p:spPr>
          <a:xfrm>
            <a:off x="685802" y="2142067"/>
            <a:ext cx="4311202" cy="4078429"/>
          </a:xfrm>
        </p:spPr>
        <p:txBody>
          <a:bodyPr/>
          <a:lstStyle/>
          <a:p>
            <a:r>
              <a:rPr lang="tr-TR" dirty="0" smtClean="0"/>
              <a:t>Programda </a:t>
            </a:r>
            <a:r>
              <a:rPr lang="tr-TR" dirty="0"/>
              <a:t>tanımlanan tüm ürünlerin için standart tanımlar dışında istenen kadar yeni özellik tanımlanabilmektedir. Bu özellikler raporlarda parametre olarak kullanılabilmektedir. Ürün tanımlaması sırasında özelliğin girilmesi zorunluluğu ve ön değeri sistemde tutulmaktadır.</a:t>
            </a:r>
            <a:endParaRPr lang="en-US" dirty="0"/>
          </a:p>
          <a:p>
            <a:endParaRPr lang="en-US"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778" y="2839508"/>
            <a:ext cx="6619600" cy="20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980189" y="5035639"/>
            <a:ext cx="3000777" cy="369332"/>
          </a:xfrm>
          <a:prstGeom prst="rect">
            <a:avLst/>
          </a:prstGeom>
          <a:noFill/>
        </p:spPr>
        <p:txBody>
          <a:bodyPr wrap="square" rtlCol="0">
            <a:spAutoFit/>
          </a:bodyPr>
          <a:lstStyle/>
          <a:p>
            <a:pPr algn="ctr"/>
            <a:r>
              <a:rPr lang="tr-TR" b="1" dirty="0"/>
              <a:t>Ürün ekstra özellikleri </a:t>
            </a:r>
            <a:r>
              <a:rPr lang="tr-TR" b="1" dirty="0" smtClean="0"/>
              <a:t>ekranı</a:t>
            </a:r>
            <a:endParaRPr lang="en-US" dirty="0"/>
          </a:p>
        </p:txBody>
      </p:sp>
    </p:spTree>
    <p:extLst>
      <p:ext uri="{BB962C8B-B14F-4D97-AF65-F5344CB8AC3E}">
        <p14:creationId xmlns:p14="http://schemas.microsoft.com/office/powerpoint/2010/main" val="1272408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2.2.3. Müşteri </a:t>
            </a:r>
            <a:r>
              <a:rPr lang="tr-TR" b="1" dirty="0" smtClean="0"/>
              <a:t>Tanımları</a:t>
            </a:r>
            <a:endParaRPr lang="en-US" dirty="0"/>
          </a:p>
        </p:txBody>
      </p:sp>
      <p:sp>
        <p:nvSpPr>
          <p:cNvPr id="3" name="İçerik Yer Tutucusu 2"/>
          <p:cNvSpPr>
            <a:spLocks noGrp="1"/>
          </p:cNvSpPr>
          <p:nvPr>
            <p:ph idx="1"/>
          </p:nvPr>
        </p:nvSpPr>
        <p:spPr>
          <a:xfrm>
            <a:off x="685801" y="2142068"/>
            <a:ext cx="4478627" cy="3447364"/>
          </a:xfrm>
        </p:spPr>
        <p:txBody>
          <a:bodyPr/>
          <a:lstStyle/>
          <a:p>
            <a:r>
              <a:rPr lang="tr-TR" dirty="0"/>
              <a:t>Programda ürünlerin sevk edildiği tüm müşteriler tanımlanacaktır. Ürünlerin depo içinde bir arada olmamasına ait kurallar tanımlanabilmektedir. Müşteri bilgileri bir defaya mahsus olmak üzere “Muhasebe Paket“ programından da alınabilir. Sistemin kurulmasını müteakip yeni müşteri tanımı her iki sisteme ayrı ayrı yapılabileceği gibi yapılacak uyumla muhasebe paketinden de otomatik olarak aktarımı da </a:t>
            </a:r>
            <a:r>
              <a:rPr lang="tr-TR" dirty="0" smtClean="0"/>
              <a:t>yapılabilecektir.</a:t>
            </a:r>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428" y="2271445"/>
            <a:ext cx="6310648" cy="295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697014" y="5404766"/>
            <a:ext cx="3477295" cy="369332"/>
          </a:xfrm>
          <a:prstGeom prst="rect">
            <a:avLst/>
          </a:prstGeom>
          <a:noFill/>
        </p:spPr>
        <p:txBody>
          <a:bodyPr wrap="square" rtlCol="0">
            <a:spAutoFit/>
          </a:bodyPr>
          <a:lstStyle/>
          <a:p>
            <a:pPr algn="ctr"/>
            <a:r>
              <a:rPr lang="tr-TR" b="1" dirty="0"/>
              <a:t>Müşteri tanımları ekranı</a:t>
            </a:r>
            <a:endParaRPr lang="en-US" dirty="0"/>
          </a:p>
        </p:txBody>
      </p:sp>
    </p:spTree>
    <p:extLst>
      <p:ext uri="{BB962C8B-B14F-4D97-AF65-F5344CB8AC3E}">
        <p14:creationId xmlns:p14="http://schemas.microsoft.com/office/powerpoint/2010/main" val="34754907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2.2.4. Tedarikçi </a:t>
            </a:r>
            <a:r>
              <a:rPr lang="tr-TR" b="1" dirty="0" smtClean="0"/>
              <a:t>Tanımları</a:t>
            </a:r>
            <a:endParaRPr lang="en-US" dirty="0"/>
          </a:p>
        </p:txBody>
      </p:sp>
      <p:sp>
        <p:nvSpPr>
          <p:cNvPr id="3" name="İçerik Yer Tutucusu 2"/>
          <p:cNvSpPr>
            <a:spLocks noGrp="1"/>
          </p:cNvSpPr>
          <p:nvPr>
            <p:ph idx="1"/>
          </p:nvPr>
        </p:nvSpPr>
        <p:spPr>
          <a:xfrm>
            <a:off x="685802" y="2142067"/>
            <a:ext cx="3873320" cy="3692063"/>
          </a:xfrm>
        </p:spPr>
        <p:txBody>
          <a:bodyPr/>
          <a:lstStyle/>
          <a:p>
            <a:r>
              <a:rPr lang="tr-TR" dirty="0"/>
              <a:t>Depo  programında,  işletmeye  gelen  ürün/malzeme/ham  madde/yarı  mamullerin alındığı tedarikçiler tanımlanacaktır. Tedarikçiler bilgileri bir defaya mahsus olmak üzere muhasebe paketinden alınacaktır. Sistemin kurulmasını müteakip yeni müşteri tanımı her iki sisteme ayrı ayrı yapılabileceği gibi yapılacak uyumla muhasebe paketinden de otomatik olarak aktarımı da </a:t>
            </a:r>
            <a:r>
              <a:rPr lang="tr-TR" dirty="0" smtClean="0"/>
              <a:t>yapılabilecektir.</a:t>
            </a:r>
            <a:endParaRPr lang="en-US"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122" y="2398646"/>
            <a:ext cx="7070501" cy="303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499280" y="5579379"/>
            <a:ext cx="5190185" cy="369332"/>
          </a:xfrm>
          <a:prstGeom prst="rect">
            <a:avLst/>
          </a:prstGeom>
          <a:noFill/>
        </p:spPr>
        <p:txBody>
          <a:bodyPr wrap="square" rtlCol="0">
            <a:spAutoFit/>
          </a:bodyPr>
          <a:lstStyle/>
          <a:p>
            <a:pPr algn="ctr"/>
            <a:r>
              <a:rPr lang="tr-TR" b="1" dirty="0"/>
              <a:t>Tedarikçi tanımları ekranı</a:t>
            </a:r>
            <a:endParaRPr lang="en-US" dirty="0"/>
          </a:p>
        </p:txBody>
      </p:sp>
    </p:spTree>
    <p:extLst>
      <p:ext uri="{BB962C8B-B14F-4D97-AF65-F5344CB8AC3E}">
        <p14:creationId xmlns:p14="http://schemas.microsoft.com/office/powerpoint/2010/main" val="17769057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2.2.5. Depo İşletim </a:t>
            </a:r>
            <a:r>
              <a:rPr lang="tr-TR" b="1" dirty="0" smtClean="0"/>
              <a:t>Tanımları</a:t>
            </a:r>
            <a:endParaRPr lang="en-US" dirty="0"/>
          </a:p>
        </p:txBody>
      </p:sp>
      <p:sp>
        <p:nvSpPr>
          <p:cNvPr id="3" name="İçerik Yer Tutucusu 2"/>
          <p:cNvSpPr>
            <a:spLocks noGrp="1"/>
          </p:cNvSpPr>
          <p:nvPr>
            <p:ph idx="1"/>
          </p:nvPr>
        </p:nvSpPr>
        <p:spPr/>
        <p:txBody>
          <a:bodyPr/>
          <a:lstStyle/>
          <a:p>
            <a:r>
              <a:rPr lang="tr-TR" dirty="0"/>
              <a:t>Depo işletim tanımları bölümünde aşağıdaki tanımlamalar yapılır:</a:t>
            </a:r>
            <a:endParaRPr lang="en-US" dirty="0"/>
          </a:p>
          <a:p>
            <a:pPr lvl="2"/>
            <a:r>
              <a:rPr lang="tr-TR" dirty="0" smtClean="0"/>
              <a:t>Depo </a:t>
            </a:r>
            <a:r>
              <a:rPr lang="tr-TR" dirty="0"/>
              <a:t>araç tanımları</a:t>
            </a:r>
            <a:endParaRPr lang="en-US" dirty="0"/>
          </a:p>
          <a:p>
            <a:pPr lvl="2"/>
            <a:r>
              <a:rPr lang="tr-TR" dirty="0" smtClean="0"/>
              <a:t>Operatör </a:t>
            </a:r>
            <a:r>
              <a:rPr lang="tr-TR" dirty="0"/>
              <a:t>tanımları</a:t>
            </a:r>
            <a:endParaRPr lang="en-US" dirty="0"/>
          </a:p>
          <a:p>
            <a:pPr lvl="2"/>
            <a:r>
              <a:rPr lang="tr-TR" dirty="0" smtClean="0"/>
              <a:t>Terminaller</a:t>
            </a:r>
            <a:endParaRPr lang="en-US" dirty="0"/>
          </a:p>
          <a:p>
            <a:pPr lvl="2"/>
            <a:r>
              <a:rPr lang="tr-TR" dirty="0" smtClean="0"/>
              <a:t>Vardiya </a:t>
            </a:r>
            <a:r>
              <a:rPr lang="tr-TR" dirty="0"/>
              <a:t>tanımları</a:t>
            </a:r>
            <a:endParaRPr lang="en-US" dirty="0"/>
          </a:p>
          <a:p>
            <a:endParaRPr lang="en-US" dirty="0"/>
          </a:p>
        </p:txBody>
      </p:sp>
    </p:spTree>
    <p:extLst>
      <p:ext uri="{BB962C8B-B14F-4D97-AF65-F5344CB8AC3E}">
        <p14:creationId xmlns:p14="http://schemas.microsoft.com/office/powerpoint/2010/main" val="26523319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2.2.5.1. Depo araç </a:t>
            </a:r>
            <a:r>
              <a:rPr lang="tr-TR" b="1" dirty="0" smtClean="0"/>
              <a:t>tanımları</a:t>
            </a:r>
            <a:endParaRPr lang="en-US" dirty="0"/>
          </a:p>
        </p:txBody>
      </p:sp>
      <p:sp>
        <p:nvSpPr>
          <p:cNvPr id="3" name="İçerik Yer Tutucusu 2"/>
          <p:cNvSpPr>
            <a:spLocks noGrp="1"/>
          </p:cNvSpPr>
          <p:nvPr>
            <p:ph idx="1"/>
          </p:nvPr>
        </p:nvSpPr>
        <p:spPr>
          <a:xfrm>
            <a:off x="685802" y="2142067"/>
            <a:ext cx="3693016" cy="3782215"/>
          </a:xfrm>
        </p:spPr>
        <p:txBody>
          <a:bodyPr/>
          <a:lstStyle/>
          <a:p>
            <a:r>
              <a:rPr lang="tr-TR" dirty="0"/>
              <a:t>Stok  sahalarında  çalışacak  olan  vinç,  </a:t>
            </a:r>
            <a:r>
              <a:rPr lang="tr-TR" dirty="0" err="1"/>
              <a:t>forklift</a:t>
            </a:r>
            <a:r>
              <a:rPr lang="tr-TR" dirty="0"/>
              <a:t>,  </a:t>
            </a:r>
            <a:r>
              <a:rPr lang="tr-TR" dirty="0" err="1"/>
              <a:t>transpalet</a:t>
            </a:r>
            <a:r>
              <a:rPr lang="tr-TR" dirty="0"/>
              <a:t>,  </a:t>
            </a:r>
            <a:r>
              <a:rPr lang="tr-TR" dirty="0" err="1"/>
              <a:t>reachtruck</a:t>
            </a:r>
            <a:r>
              <a:rPr lang="tr-TR" dirty="0"/>
              <a:t>  vb.  araçların tipleri sistemde tanımlanabilecektir. Bununla birlikte her araç tek tek araç kodu, bağlantılı olduğu koridor, çalışabileceği minimum/maksimum kat yükseklikler vb. detay da sistemde tanımlanacaktır</a:t>
            </a:r>
            <a:r>
              <a:rPr lang="tr-TR" dirty="0" smtClean="0"/>
              <a:t>.</a:t>
            </a:r>
            <a:endParaRPr lang="en-US" dirty="0"/>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818" y="2553191"/>
            <a:ext cx="7348414" cy="268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947329" y="5357614"/>
            <a:ext cx="4211391" cy="369332"/>
          </a:xfrm>
          <a:prstGeom prst="rect">
            <a:avLst/>
          </a:prstGeom>
          <a:noFill/>
        </p:spPr>
        <p:txBody>
          <a:bodyPr wrap="square" rtlCol="0">
            <a:spAutoFit/>
          </a:bodyPr>
          <a:lstStyle/>
          <a:p>
            <a:pPr algn="ctr"/>
            <a:r>
              <a:rPr lang="tr-TR" b="1" dirty="0"/>
              <a:t>Depo araç tanımları </a:t>
            </a:r>
            <a:r>
              <a:rPr lang="tr-TR" b="1" dirty="0" smtClean="0"/>
              <a:t>ekranı</a:t>
            </a:r>
            <a:endParaRPr lang="en-US" dirty="0"/>
          </a:p>
        </p:txBody>
      </p:sp>
    </p:spTree>
    <p:extLst>
      <p:ext uri="{BB962C8B-B14F-4D97-AF65-F5344CB8AC3E}">
        <p14:creationId xmlns:p14="http://schemas.microsoft.com/office/powerpoint/2010/main" val="7452047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2.2.5.2. Operatör </a:t>
            </a:r>
            <a:r>
              <a:rPr lang="tr-TR" b="1" dirty="0" smtClean="0"/>
              <a:t>Tanımları</a:t>
            </a:r>
            <a:endParaRPr lang="en-US" dirty="0"/>
          </a:p>
        </p:txBody>
      </p:sp>
      <p:sp>
        <p:nvSpPr>
          <p:cNvPr id="3" name="İçerik Yer Tutucusu 2"/>
          <p:cNvSpPr>
            <a:spLocks noGrp="1"/>
          </p:cNvSpPr>
          <p:nvPr>
            <p:ph idx="1"/>
          </p:nvPr>
        </p:nvSpPr>
        <p:spPr/>
        <p:txBody>
          <a:bodyPr/>
          <a:lstStyle/>
          <a:p>
            <a:r>
              <a:rPr lang="tr-TR" dirty="0"/>
              <a:t>Stok sahalarında çalışacak olan toplayıcı, yükleyici, </a:t>
            </a:r>
            <a:r>
              <a:rPr lang="tr-TR" dirty="0" err="1"/>
              <a:t>forklift</a:t>
            </a:r>
            <a:r>
              <a:rPr lang="tr-TR" dirty="0"/>
              <a:t> operatörü, vb. personel tipleri sistemde tanımlanabilecektir. Bununla birlikte her personel tek tek kullanıcı kodu, giriş şifresi, kullanabileceği araçlar, çalışabileceği depolar, vb. detayda sistemde tanımlanacaktır. Operatörlerin tiplerine göre yapabilecekleri operasyonlar (yetkili oldukları operasyonlar) sistemde tanımlanabilecektir.</a:t>
            </a:r>
            <a:endParaRPr lang="en-US" dirty="0"/>
          </a:p>
        </p:txBody>
      </p:sp>
    </p:spTree>
    <p:extLst>
      <p:ext uri="{BB962C8B-B14F-4D97-AF65-F5344CB8AC3E}">
        <p14:creationId xmlns:p14="http://schemas.microsoft.com/office/powerpoint/2010/main" val="34257299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Operatör Tipleri</a:t>
            </a:r>
            <a:endParaRPr lang="en-US" dirty="0"/>
          </a:p>
        </p:txBody>
      </p:sp>
      <p:sp>
        <p:nvSpPr>
          <p:cNvPr id="3" name="İçerik Yer Tutucusu 2"/>
          <p:cNvSpPr>
            <a:spLocks noGrp="1"/>
          </p:cNvSpPr>
          <p:nvPr>
            <p:ph idx="1"/>
          </p:nvPr>
        </p:nvSpPr>
        <p:spPr/>
        <p:txBody>
          <a:bodyPr/>
          <a:lstStyle/>
          <a:p>
            <a:endParaRPr lang="en-US"/>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142067"/>
            <a:ext cx="10131425" cy="368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078051" y="5900103"/>
            <a:ext cx="5396248" cy="369332"/>
          </a:xfrm>
          <a:prstGeom prst="rect">
            <a:avLst/>
          </a:prstGeom>
          <a:noFill/>
        </p:spPr>
        <p:txBody>
          <a:bodyPr wrap="square" rtlCol="0">
            <a:spAutoFit/>
          </a:bodyPr>
          <a:lstStyle/>
          <a:p>
            <a:pPr algn="ctr"/>
            <a:r>
              <a:rPr lang="tr-TR" b="1" dirty="0"/>
              <a:t>Operatör tanımları operatör tipleri ekranı</a:t>
            </a:r>
            <a:endParaRPr lang="en-US" dirty="0"/>
          </a:p>
        </p:txBody>
      </p:sp>
    </p:spTree>
    <p:extLst>
      <p:ext uri="{BB962C8B-B14F-4D97-AF65-F5344CB8AC3E}">
        <p14:creationId xmlns:p14="http://schemas.microsoft.com/office/powerpoint/2010/main" val="35734481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Operatör Yetkileri</a:t>
            </a:r>
            <a:endParaRPr lang="en-US" dirty="0"/>
          </a:p>
        </p:txBody>
      </p:sp>
      <p:sp>
        <p:nvSpPr>
          <p:cNvPr id="3" name="İçerik Yer Tutucusu 2"/>
          <p:cNvSpPr>
            <a:spLocks noGrp="1"/>
          </p:cNvSpPr>
          <p:nvPr>
            <p:ph idx="1"/>
          </p:nvPr>
        </p:nvSpPr>
        <p:spPr/>
        <p:txBody>
          <a:bodyPr/>
          <a:lstStyle/>
          <a:p>
            <a:endParaRPr lang="en-US"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112" y="1917569"/>
            <a:ext cx="7402131" cy="387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68544" y="5867400"/>
            <a:ext cx="4365938" cy="369332"/>
          </a:xfrm>
          <a:prstGeom prst="rect">
            <a:avLst/>
          </a:prstGeom>
          <a:noFill/>
        </p:spPr>
        <p:txBody>
          <a:bodyPr wrap="square" rtlCol="0">
            <a:spAutoFit/>
          </a:bodyPr>
          <a:lstStyle/>
          <a:p>
            <a:pPr algn="ctr"/>
            <a:r>
              <a:rPr lang="tr-TR" b="1" dirty="0"/>
              <a:t>Operatör tanımları operatör yetkileri ekranı</a:t>
            </a:r>
            <a:endParaRPr lang="en-US" dirty="0"/>
          </a:p>
        </p:txBody>
      </p:sp>
    </p:spTree>
    <p:extLst>
      <p:ext uri="{BB962C8B-B14F-4D97-AF65-F5344CB8AC3E}">
        <p14:creationId xmlns:p14="http://schemas.microsoft.com/office/powerpoint/2010/main" val="36546404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Gökyüzü">
  <a:themeElements>
    <a:clrScheme name="Gökyüzü">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Gökyüzü">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ökyüzü">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E44E6A2F-09CD-4BE0-B42D-107FF03CEED6}"/>
    </a:ext>
  </a:extLst>
</a:theme>
</file>

<file path=ppt/theme/theme2.xml><?xml version="1.0" encoding="utf-8"?>
<a:theme xmlns:a="http://schemas.openxmlformats.org/drawingml/2006/main" name="Üst Düzey">
  <a:themeElements>
    <a:clrScheme name="Üst Düzey">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Üst Düze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Üst Düze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TM03457452[[fn=Gökyüzü]]</Template>
  <TotalTime>462</TotalTime>
  <Words>7070</Words>
  <Application>Microsoft Office PowerPoint</Application>
  <PresentationFormat>Özel</PresentationFormat>
  <Paragraphs>920</Paragraphs>
  <Slides>234</Slides>
  <Notes>4</Notes>
  <HiddenSlides>0</HiddenSlides>
  <MMClips>0</MMClips>
  <ScaleCrop>false</ScaleCrop>
  <HeadingPairs>
    <vt:vector size="4" baseType="variant">
      <vt:variant>
        <vt:lpstr>Tema</vt:lpstr>
      </vt:variant>
      <vt:variant>
        <vt:i4>2</vt:i4>
      </vt:variant>
      <vt:variant>
        <vt:lpstr>Slayt Başlıkları</vt:lpstr>
      </vt:variant>
      <vt:variant>
        <vt:i4>234</vt:i4>
      </vt:variant>
    </vt:vector>
  </HeadingPairs>
  <TitlesOfParts>
    <vt:vector size="236" baseType="lpstr">
      <vt:lpstr>Gökyüzü</vt:lpstr>
      <vt:lpstr>Üst Düzey</vt:lpstr>
      <vt:lpstr>      Bu proje Avrupa Birliği ve Türkiye Cumhuriyeti tarafından finanse edilmektedir. </vt:lpstr>
      <vt:lpstr>1. EL TERMİNALİ</vt:lpstr>
      <vt:lpstr>PowerPoint Sunusu</vt:lpstr>
      <vt:lpstr>1.1. El Terminalinin Teknik Özellikleri</vt:lpstr>
      <vt:lpstr>PowerPoint Sunusu</vt:lpstr>
      <vt:lpstr>PowerPoint Sunusu</vt:lpstr>
      <vt:lpstr>PowerPoint Sunusu</vt:lpstr>
      <vt:lpstr>PowerPoint Sunusu</vt:lpstr>
      <vt:lpstr>1.2. El Terminalinin Pilinin Takılması ve Şarj Edilmesi</vt:lpstr>
      <vt:lpstr>PowerPoint Sunusu</vt:lpstr>
      <vt:lpstr>1.3. Haberleşme Ünitesinin Bilgisayara Bağlanması</vt:lpstr>
      <vt:lpstr>PowerPoint Sunusu</vt:lpstr>
      <vt:lpstr>1.4. El Terminalinin Genel görünümü ve Tuşların Görevleri</vt:lpstr>
      <vt:lpstr>Tuşların görevleri aşağıdaki gibidir</vt:lpstr>
      <vt:lpstr>1.4.1. Özel Karakterlerin Kullanımı</vt:lpstr>
      <vt:lpstr>1.5. Haberleşme Ünitesi</vt:lpstr>
      <vt:lpstr>PowerPoint Sunusu</vt:lpstr>
      <vt:lpstr>1.6. El Terminalini Kullanırken Dikkat Edilmesi Gerekenler Hususlar</vt:lpstr>
      <vt:lpstr>1.7. El Terminalinin Açılması ve Yüklü Programın Çalıştırılması</vt:lpstr>
      <vt:lpstr>PowerPoint Sunusu</vt:lpstr>
      <vt:lpstr>PowerPoint Sunusu</vt:lpstr>
      <vt:lpstr>1.8. Yüklü Programın (Task) Özellikleri</vt:lpstr>
      <vt:lpstr>PowerPoint Sunusu</vt:lpstr>
      <vt:lpstr>PowerPoint Sunusu</vt:lpstr>
      <vt:lpstr>PowerPoint Sunusu</vt:lpstr>
      <vt:lpstr>PowerPoint Sunusu</vt:lpstr>
      <vt:lpstr>PowerPoint Sunusu</vt:lpstr>
      <vt:lpstr>1.9. Yüklü Programın Ayarları (Setup Menüsü)</vt:lpstr>
      <vt:lpstr>1.9.1. Setup Menüsü Alt Seçenekleri </vt:lpstr>
      <vt:lpstr>1.9.1.1. Basic Setup Alt Menüsü</vt:lpstr>
      <vt:lpstr>PowerPoint Sunusu</vt:lpstr>
      <vt:lpstr>PowerPoint Sunusu</vt:lpstr>
      <vt:lpstr>PowerPoint Sunusu</vt:lpstr>
      <vt:lpstr>1.9.1.2. System Setup Alt Menüsü</vt:lpstr>
      <vt:lpstr>PowerPoint Sunusu</vt:lpstr>
      <vt:lpstr>PowerPoint Sunusu</vt:lpstr>
      <vt:lpstr>1.9.1.3. Barcode Setup Alt Menüsü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1.9.1.4. Upload Alt Menüsü</vt:lpstr>
      <vt:lpstr>PowerPoint Sunusu</vt:lpstr>
      <vt:lpstr>PowerPoint Sunusu</vt:lpstr>
      <vt:lpstr>1.10. Freetask’ın Programlanması</vt:lpstr>
      <vt:lpstr>PowerPoint Sunusu</vt:lpstr>
      <vt:lpstr>PowerPoint Sunusu</vt:lpstr>
      <vt:lpstr>PowerPoint Sunusu</vt:lpstr>
      <vt:lpstr>PowerPoint Sunusu</vt:lpstr>
      <vt:lpstr>PowerPoint Sunusu</vt:lpstr>
      <vt:lpstr>PowerPoint Sunusu</vt:lpstr>
      <vt:lpstr>PowerPoint Sunusu</vt:lpstr>
      <vt:lpstr>PowerPoint Sunusu</vt:lpstr>
      <vt:lpstr>1.11. Hızlı Ayarlar</vt:lpstr>
      <vt:lpstr>1.12. Sıfırlama (Resetleme)</vt:lpstr>
      <vt:lpstr>1.13. El Terminalinden Veri Aktarımı</vt:lpstr>
      <vt:lpstr>1.13.1. El Terminalinden Bilgisayara Veri Aktarımı</vt:lpstr>
      <vt:lpstr>1.13.1.1. MS-DOS Modunda Aktarım</vt:lpstr>
      <vt:lpstr>Kullanım şekli:</vt:lpstr>
      <vt:lpstr>1.13.1. 2.  WINDOWS Modunda Aktarım</vt:lpstr>
      <vt:lpstr>PowerPoint Sunusu</vt:lpstr>
      <vt:lpstr>PowerPoint Sunusu</vt:lpstr>
      <vt:lpstr>1.13.2. Bilgisayardan El Terminaline Veri Aktarımı</vt:lpstr>
      <vt:lpstr>1.13.2.1. MS-DOS Modunda Aktarım</vt:lpstr>
      <vt:lpstr>1.13.2.2. Windows Modunda Aktarım</vt:lpstr>
      <vt:lpstr>2. DEPO YAZILIMLARI</vt:lpstr>
      <vt:lpstr>2.1. Depo Otomasyon Programının Kurulumu ve Sistem Girişi</vt:lpstr>
      <vt:lpstr>2.2. Sistem Tanımlamaları</vt:lpstr>
      <vt:lpstr>2.2.1. Kullanıcı Tanımları</vt:lpstr>
      <vt:lpstr>2.2.1.1. Kullanıcılar</vt:lpstr>
      <vt:lpstr>2.2.1.2. Kullanıcı Rolleri</vt:lpstr>
      <vt:lpstr>2.2.1.2. Rollere Bağlı Yetkilendirme</vt:lpstr>
      <vt:lpstr>2.2.2. Ürün İle İlgili Tanımlamalar</vt:lpstr>
      <vt:lpstr>2.2.2.1. Ürün Tanımları (Özet)</vt:lpstr>
      <vt:lpstr>2.2.2.2. Ürün Tanımları (Detaylı)</vt:lpstr>
      <vt:lpstr>2.2.2.3. Birim Tanımları</vt:lpstr>
      <vt:lpstr>2.2.2.4. Tehlike Sınıf Tanımları</vt:lpstr>
      <vt:lpstr>2.2.2.5. Yan Yana Gelme Kural Tanımları</vt:lpstr>
      <vt:lpstr>2.2.2.6. İkame Ürün Tanımları</vt:lpstr>
      <vt:lpstr>2.2.2.7. Muadil Ürün Tanımları</vt:lpstr>
      <vt:lpstr>2.2.2.8. Ürün Ağacı Tanımları</vt:lpstr>
      <vt:lpstr>2.2.2.9. Ürün Kategorileri</vt:lpstr>
      <vt:lpstr>2.2.2.10. Ürün Ekstra Özellikleri</vt:lpstr>
      <vt:lpstr>2.2.3. Müşteri Tanımları</vt:lpstr>
      <vt:lpstr>2.2.4. Tedarikçi Tanımları</vt:lpstr>
      <vt:lpstr>2.2.5. Depo İşletim Tanımları</vt:lpstr>
      <vt:lpstr>2.2.5.1. Depo araç tanımları</vt:lpstr>
      <vt:lpstr>2.2.5.2. Operatör Tanımları</vt:lpstr>
      <vt:lpstr>Operatör Tipleri</vt:lpstr>
      <vt:lpstr>Operatör Yetkileri</vt:lpstr>
      <vt:lpstr>Operatörler</vt:lpstr>
      <vt:lpstr>2.2.5.3. Terminal Tanımları</vt:lpstr>
      <vt:lpstr>2.2.6. Lokasyon Tanımları</vt:lpstr>
      <vt:lpstr>2.2.6.1. İşletmeler</vt:lpstr>
      <vt:lpstr>2.2.6.2. Depolar</vt:lpstr>
      <vt:lpstr>2.2.6.3. Koridorlar</vt:lpstr>
      <vt:lpstr>PowerPoint Sunusu</vt:lpstr>
      <vt:lpstr>2.2.6.4. Lokasyonlar</vt:lpstr>
      <vt:lpstr>PowerPoint Sunusu</vt:lpstr>
      <vt:lpstr>2.2.6.5. Bölgesel Alanlar</vt:lpstr>
      <vt:lpstr>PowerPoint Sunusu</vt:lpstr>
      <vt:lpstr>2.2.6.6.  Rampalar</vt:lpstr>
      <vt:lpstr>2.2.6.7. Taşıma ile İlgili Tanımlar</vt:lpstr>
      <vt:lpstr>·        Nakliyeciler</vt:lpstr>
      <vt:lpstr>Nakliye araç tipleri</vt:lpstr>
      <vt:lpstr>Nakliye araçları</vt:lpstr>
      <vt:lpstr>Park alanları</vt:lpstr>
      <vt:lpstr>Sürücüler</vt:lpstr>
      <vt:lpstr>2.2.6.8. Operasyonlar İle İlgili Tanımlar</vt:lpstr>
      <vt:lpstr>Siparişler ile ilgili tanımlar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2.2.6.9. Diğer Tanımlar</vt:lpstr>
      <vt:lpstr>PowerPoint Sunusu</vt:lpstr>
      <vt:lpstr>PowerPoint Sunusu</vt:lpstr>
      <vt:lpstr>2.3. Operasyonlar ve İş Akışları</vt:lpstr>
      <vt:lpstr>2.3.1. Mal Kabul İşlemleri</vt:lpstr>
      <vt:lpstr>2.3.1.1. Mal Kabul Siparişleri</vt:lpstr>
      <vt:lpstr>2.3.1.2. Mal Kabul İrsaliyeleri</vt:lpstr>
      <vt:lpstr>2.3.1.2. Mal Kabul İrsaliyeleri</vt:lpstr>
      <vt:lpstr>2.3.2. Üretim İşlemleri</vt:lpstr>
      <vt:lpstr>2.3.2.1. Üretim Planlama</vt:lpstr>
      <vt:lpstr>2.3.2.2. Üretim Planlama (Genel Döküm Detayı ile Birlikte)</vt:lpstr>
      <vt:lpstr>2.3.2.3. Üretim Planlama (Depoya Göre Döküm Detayı ile Birlikte)</vt:lpstr>
      <vt:lpstr>2.3.2.4. Üretim Planlama  (Üretim Raporu)</vt:lpstr>
      <vt:lpstr>2.3.3. Kalite Kontrol İşlemleri</vt:lpstr>
      <vt:lpstr>2.3.4.1. Sevkiyat Siparişleri</vt:lpstr>
      <vt:lpstr>2.3.4.2. Sevkiyat Planlama</vt:lpstr>
      <vt:lpstr>2.3.4.3. Sevk İş Emirleri Dağıtma</vt:lpstr>
      <vt:lpstr>2.3.4.4. Sevk İş Emirleri İptali</vt:lpstr>
      <vt:lpstr>2.3.4.5. Sevk İrsaliyeleri</vt:lpstr>
      <vt:lpstr>2.3.5. Sayım İşlemleri</vt:lpstr>
      <vt:lpstr>2.3.5.1. Yeni Sayım Planlama</vt:lpstr>
      <vt:lpstr>2.3.5.2. Sayım Yönetme</vt:lpstr>
      <vt:lpstr>PowerPoint Sunusu</vt:lpstr>
      <vt:lpstr>PowerPoint Sunusu</vt:lpstr>
      <vt:lpstr>2.3.6. Tedarikçiye İade İşlemleri</vt:lpstr>
      <vt:lpstr>2.3.6.1. Tedarikçi İade Planlama</vt:lpstr>
      <vt:lpstr>2.3.6.2. Tedarikçi İade Emirlerini Dağıtma</vt:lpstr>
      <vt:lpstr>2.3.6.3. Tedarikçi İade Emirleri İptali</vt:lpstr>
      <vt:lpstr>2.3.6.4. Tedarikçi İade İrsaliyeleri</vt:lpstr>
      <vt:lpstr>2.3.7. Müşteriden İade İşlemleri</vt:lpstr>
      <vt:lpstr>2.3.     Liste ve Raporlar</vt:lpstr>
      <vt:lpstr>2.4.1. Listeler</vt:lpstr>
      <vt:lpstr>2.4.1.1. Sistemdeki Kullanıcılar</vt:lpstr>
      <vt:lpstr>2.4.1.2. Döküm Listesi</vt:lpstr>
      <vt:lpstr>2.4.1.3. Operatör Döküm Listesi</vt:lpstr>
      <vt:lpstr>2.4.1.4. İş Emirleri Listesi</vt:lpstr>
      <vt:lpstr>2.4.1.5. Üretim İçin Rezerveler</vt:lpstr>
      <vt:lpstr>2.4.1.6. Müşteri Listeleme</vt:lpstr>
      <vt:lpstr>2.4.1.7. Tedarikçi Listeleme</vt:lpstr>
      <vt:lpstr>2.4.1.8. Lokasyon Listeleme</vt:lpstr>
      <vt:lpstr>2.4.1.9. Kümülatif Döküm Listeleme</vt:lpstr>
      <vt:lpstr>2.4.1.10. Maksimum Stok Seviyesini Aşan Ürünler</vt:lpstr>
      <vt:lpstr>2.4.1.11. Minimum Stok Seviyesinin Altına Düşen Ürünler</vt:lpstr>
      <vt:lpstr>2.4.1.12. Raf Ömrü Dolan Ürünler</vt:lpstr>
      <vt:lpstr>2.4.1.13. Operatör Performans Listesi</vt:lpstr>
      <vt:lpstr>2.4.1.14. Tehlike Kodları Atanmayan Ürünler Listesi</vt:lpstr>
      <vt:lpstr>2.4.1.15. Ürünler ve Müşteriler Listesi</vt:lpstr>
      <vt:lpstr>2.4.1.16. Ürün Hareket Listesi</vt:lpstr>
      <vt:lpstr>2.4.2. Raporlar</vt:lpstr>
      <vt:lpstr>2.4.2.1. Özel Sorgu Raporları</vt:lpstr>
      <vt:lpstr>Sorgu Düzenleme</vt:lpstr>
      <vt:lpstr>2.4.2.2. Döküm Raporları</vt:lpstr>
      <vt:lpstr>Döküm Raporu</vt:lpstr>
      <vt:lpstr>2.4.2.3. Geçmiş Tarihli Döküm Raporları</vt:lpstr>
      <vt:lpstr>Geçmiş Tarihli Döküm Raporu</vt:lpstr>
      <vt:lpstr>2.4.2.4. Mal Kabul Raporlama</vt:lpstr>
      <vt:lpstr>Mal Kabul Raporu</vt:lpstr>
      <vt:lpstr>2.4.2.5. Kalite Kontrol Raporlama</vt:lpstr>
      <vt:lpstr>Kalite Kontrol Raporu</vt:lpstr>
      <vt:lpstr>2.4.2.6. Ürün Hareket Raporlama</vt:lpstr>
      <vt:lpstr>Ürün Hareket Raporu</vt:lpstr>
      <vt:lpstr>2.4.2.7. Üretim Raporlama</vt:lpstr>
      <vt:lpstr>Üretim Raporu (1. Sayfa)</vt:lpstr>
      <vt:lpstr>Üretim Raporu (2. Sayfa)</vt:lpstr>
      <vt:lpstr>Üretim Raporu (3. Sayfa)</vt:lpstr>
      <vt:lpstr>2.4.2.8. Sevkiyat Raporlama</vt:lpstr>
      <vt:lpstr>Sevkiyat Raporu</vt:lpstr>
      <vt:lpstr>2.4.2.9. Tedarikçiye İade Raporlama</vt:lpstr>
      <vt:lpstr>Tedarikçiye İade Raporu</vt:lpstr>
      <vt:lpstr>2.4.2.10. Müşteriden İade Raporlama</vt:lpstr>
      <vt:lpstr>Müşteriden İade Raporu</vt:lpstr>
      <vt:lpstr>2.4.2.11. İkame Ürün Raporlama</vt:lpstr>
      <vt:lpstr> İkame Ürün Raporu</vt:lpstr>
      <vt:lpstr>2.4.3. Grafikler</vt:lpstr>
      <vt:lpstr>2.4.3.1. Döküm Gösterimi 3D</vt:lpstr>
      <vt:lpstr>2.4.3.2. Döküm Gösterimi (3 Boyutlu Koridor Bazında)</vt:lpstr>
      <vt:lpstr>2.4.3.3. Döküm Grafiği</vt:lpstr>
      <vt:lpstr>2.4.3.4. Depo Kullanım Oranı (Yüzde)</vt:lpstr>
      <vt:lpstr>2.4.3.5. Depo Kullanım Oranı (Adet)</vt:lpstr>
      <vt:lpstr>2.4.3.6. Tarih Bazlı Depo Kullanım Oranı (Yüzde)</vt:lpstr>
      <vt:lpstr>2.4.4. Pivot Raporlar</vt:lpstr>
      <vt:lpstr>2.4.4.1. Aylık Sevkiyat</vt:lpstr>
      <vt:lpstr>2.4.4.2. Aylık Ürün Hareketleri</vt:lpstr>
      <vt:lpstr>2.5. Genel Özellikler</vt:lpstr>
      <vt:lpstr>2.5.1. Çoklu Dil Desteği</vt:lpstr>
      <vt:lpstr>Çoklu Dil Desteği (2)</vt:lpstr>
      <vt:lpstr>Çoklu Dil Desteği (3)</vt:lpstr>
      <vt:lpstr>2.5.2. Gruplama Kullanımları</vt:lpstr>
      <vt:lpstr>2.5.3. Filtre Kullanımları</vt:lpstr>
      <vt:lpstr>2.5.4. Menü İçi Arama</vt:lpstr>
      <vt:lpstr>2.5.5. Kısa Yol Tuşları</vt:lpstr>
      <vt:lpstr>2.5.6. Kayıt ve Raporların Export İmkânı</vt:lpstr>
      <vt:lpstr>2.5.7. Kişiselleştirilebilen Görünüm</vt:lpstr>
      <vt:lpstr>Kişiselleştirilebilen Görünüm (2)</vt:lpstr>
      <vt:lpstr>Kişiselleştirilebilen Görünüm (3)</vt:lpstr>
      <vt:lpstr>2.5.8. Sayfa (Tab) Kullanımı</vt:lpstr>
      <vt:lpstr>Sayfa (Tab) Kullanımı (2)</vt:lpstr>
      <vt:lpstr>Sayfa (Tab) Kullanımı (3)</vt:lpstr>
      <vt:lpstr>2.5.9. Bütünleşik Web Tarayıcı</vt:lpstr>
      <vt:lpstr>2.5.10. Mesajlaşma</vt:lpstr>
      <vt:lpstr>Mesajlaşma (2)</vt:lpstr>
      <vt:lpstr>2.6. Teknik Detaylar</vt:lpstr>
      <vt:lpstr>2.6.1. Uyum</vt:lpstr>
      <vt:lpstr>2.6.2. Version Upgrade</vt:lpstr>
      <vt:lpstr>PowerPoint Sunusu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TERMİNALİ VE DEPO YAZILIMLARI</dc:title>
  <dc:creator>Kaan KÜÇÜKERDEM</dc:creator>
  <cp:lastModifiedBy>Bilal Keskin</cp:lastModifiedBy>
  <cp:revision>65</cp:revision>
  <dcterms:created xsi:type="dcterms:W3CDTF">2016-03-19T14:37:47Z</dcterms:created>
  <dcterms:modified xsi:type="dcterms:W3CDTF">2016-04-24T07:52:16Z</dcterms:modified>
</cp:coreProperties>
</file>